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95" r:id="rId5"/>
    <p:sldId id="266" r:id="rId6"/>
    <p:sldId id="280" r:id="rId7"/>
    <p:sldId id="294" r:id="rId8"/>
    <p:sldId id="303" r:id="rId9"/>
    <p:sldId id="283" r:id="rId10"/>
    <p:sldId id="299" r:id="rId11"/>
    <p:sldId id="263" r:id="rId12"/>
    <p:sldId id="304" r:id="rId13"/>
    <p:sldId id="284" r:id="rId14"/>
    <p:sldId id="292" r:id="rId15"/>
    <p:sldId id="305" r:id="rId16"/>
    <p:sldId id="296" r:id="rId17"/>
    <p:sldId id="298" r:id="rId18"/>
    <p:sldId id="285" r:id="rId19"/>
    <p:sldId id="286" r:id="rId20"/>
    <p:sldId id="287" r:id="rId21"/>
    <p:sldId id="289" r:id="rId22"/>
    <p:sldId id="291"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301A5-4756-4C20-B15F-841263CD2F81}" v="4" dt="2021-04-19T02:40:34.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42510" autoAdjust="0"/>
  </p:normalViewPr>
  <p:slideViewPr>
    <p:cSldViewPr snapToGrid="0">
      <p:cViewPr varScale="1">
        <p:scale>
          <a:sx n="42" d="100"/>
          <a:sy n="42" d="100"/>
        </p:scale>
        <p:origin x="2213" y="34"/>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6" d="100"/>
          <a:sy n="96" d="100"/>
        </p:scale>
        <p:origin x="35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Karacsony" userId="12504b06-b067-46ed-92f5-bd75d638477d" providerId="ADAL" clId="{2B6301A5-4756-4C20-B15F-841263CD2F81}"/>
    <pc:docChg chg="custSel modSld sldOrd">
      <pc:chgData name="Sara Karacsony" userId="12504b06-b067-46ed-92f5-bd75d638477d" providerId="ADAL" clId="{2B6301A5-4756-4C20-B15F-841263CD2F81}" dt="2021-04-19T07:37:13.411" v="1497" actId="20577"/>
      <pc:docMkLst>
        <pc:docMk/>
      </pc:docMkLst>
      <pc:sldChg chg="modNotesTx">
        <pc:chgData name="Sara Karacsony" userId="12504b06-b067-46ed-92f5-bd75d638477d" providerId="ADAL" clId="{2B6301A5-4756-4C20-B15F-841263CD2F81}" dt="2021-04-19T02:08:36.476" v="730" actId="20577"/>
        <pc:sldMkLst>
          <pc:docMk/>
          <pc:sldMk cId="3827571188" sldId="263"/>
        </pc:sldMkLst>
      </pc:sldChg>
      <pc:sldChg chg="modNotesTx">
        <pc:chgData name="Sara Karacsony" userId="12504b06-b067-46ed-92f5-bd75d638477d" providerId="ADAL" clId="{2B6301A5-4756-4C20-B15F-841263CD2F81}" dt="2021-04-19T01:47:37.003" v="135" actId="20577"/>
        <pc:sldMkLst>
          <pc:docMk/>
          <pc:sldMk cId="2648950122" sldId="266"/>
        </pc:sldMkLst>
      </pc:sldChg>
      <pc:sldChg chg="modNotesTx">
        <pc:chgData name="Sara Karacsony" userId="12504b06-b067-46ed-92f5-bd75d638477d" providerId="ADAL" clId="{2B6301A5-4756-4C20-B15F-841263CD2F81}" dt="2021-04-19T01:51:10.525" v="280" actId="20577"/>
        <pc:sldMkLst>
          <pc:docMk/>
          <pc:sldMk cId="2526739828" sldId="280"/>
        </pc:sldMkLst>
      </pc:sldChg>
      <pc:sldChg chg="modNotesTx">
        <pc:chgData name="Sara Karacsony" userId="12504b06-b067-46ed-92f5-bd75d638477d" providerId="ADAL" clId="{2B6301A5-4756-4C20-B15F-841263CD2F81}" dt="2021-04-19T02:04:59.771" v="553" actId="20577"/>
        <pc:sldMkLst>
          <pc:docMk/>
          <pc:sldMk cId="2275305878" sldId="283"/>
        </pc:sldMkLst>
      </pc:sldChg>
      <pc:sldChg chg="modNotesTx">
        <pc:chgData name="Sara Karacsony" userId="12504b06-b067-46ed-92f5-bd75d638477d" providerId="ADAL" clId="{2B6301A5-4756-4C20-B15F-841263CD2F81}" dt="2021-04-19T02:35:56.453" v="772" actId="20577"/>
        <pc:sldMkLst>
          <pc:docMk/>
          <pc:sldMk cId="3297706534" sldId="284"/>
        </pc:sldMkLst>
      </pc:sldChg>
      <pc:sldChg chg="modNotesTx">
        <pc:chgData name="Sara Karacsony" userId="12504b06-b067-46ed-92f5-bd75d638477d" providerId="ADAL" clId="{2B6301A5-4756-4C20-B15F-841263CD2F81}" dt="2021-04-19T07:33:49.701" v="1333" actId="20577"/>
        <pc:sldMkLst>
          <pc:docMk/>
          <pc:sldMk cId="933984559" sldId="285"/>
        </pc:sldMkLst>
      </pc:sldChg>
      <pc:sldChg chg="modNotesTx">
        <pc:chgData name="Sara Karacsony" userId="12504b06-b067-46ed-92f5-bd75d638477d" providerId="ADAL" clId="{2B6301A5-4756-4C20-B15F-841263CD2F81}" dt="2021-04-19T07:34:23.394" v="1335" actId="20577"/>
        <pc:sldMkLst>
          <pc:docMk/>
          <pc:sldMk cId="3877665518" sldId="286"/>
        </pc:sldMkLst>
      </pc:sldChg>
      <pc:sldChg chg="modNotesTx">
        <pc:chgData name="Sara Karacsony" userId="12504b06-b067-46ed-92f5-bd75d638477d" providerId="ADAL" clId="{2B6301A5-4756-4C20-B15F-841263CD2F81}" dt="2021-04-19T07:35:58.337" v="1410" actId="20577"/>
        <pc:sldMkLst>
          <pc:docMk/>
          <pc:sldMk cId="4136860835" sldId="287"/>
        </pc:sldMkLst>
      </pc:sldChg>
      <pc:sldChg chg="modNotesTx">
        <pc:chgData name="Sara Karacsony" userId="12504b06-b067-46ed-92f5-bd75d638477d" providerId="ADAL" clId="{2B6301A5-4756-4C20-B15F-841263CD2F81}" dt="2021-04-19T07:36:37.279" v="1422" actId="20577"/>
        <pc:sldMkLst>
          <pc:docMk/>
          <pc:sldMk cId="1263438569" sldId="289"/>
        </pc:sldMkLst>
      </pc:sldChg>
      <pc:sldChg chg="modNotesTx">
        <pc:chgData name="Sara Karacsony" userId="12504b06-b067-46ed-92f5-bd75d638477d" providerId="ADAL" clId="{2B6301A5-4756-4C20-B15F-841263CD2F81}" dt="2021-04-19T07:37:13.411" v="1497" actId="20577"/>
        <pc:sldMkLst>
          <pc:docMk/>
          <pc:sldMk cId="2318185409" sldId="291"/>
        </pc:sldMkLst>
      </pc:sldChg>
      <pc:sldChg chg="modNotesTx">
        <pc:chgData name="Sara Karacsony" userId="12504b06-b067-46ed-92f5-bd75d638477d" providerId="ADAL" clId="{2B6301A5-4756-4C20-B15F-841263CD2F81}" dt="2021-04-19T01:56:04.282" v="512" actId="20577"/>
        <pc:sldMkLst>
          <pc:docMk/>
          <pc:sldMk cId="2052186310" sldId="294"/>
        </pc:sldMkLst>
      </pc:sldChg>
      <pc:sldChg chg="modNotesTx">
        <pc:chgData name="Sara Karacsony" userId="12504b06-b067-46ed-92f5-bd75d638477d" providerId="ADAL" clId="{2B6301A5-4756-4C20-B15F-841263CD2F81}" dt="2021-04-19T01:44:35.887" v="37" actId="313"/>
        <pc:sldMkLst>
          <pc:docMk/>
          <pc:sldMk cId="80252346" sldId="295"/>
        </pc:sldMkLst>
      </pc:sldChg>
      <pc:sldChg chg="modNotesTx">
        <pc:chgData name="Sara Karacsony" userId="12504b06-b067-46ed-92f5-bd75d638477d" providerId="ADAL" clId="{2B6301A5-4756-4C20-B15F-841263CD2F81}" dt="2021-04-19T02:40:42.522" v="1090" actId="20577"/>
        <pc:sldMkLst>
          <pc:docMk/>
          <pc:sldMk cId="3410632755" sldId="296"/>
        </pc:sldMkLst>
      </pc:sldChg>
      <pc:sldChg chg="modNotesTx">
        <pc:chgData name="Sara Karacsony" userId="12504b06-b067-46ed-92f5-bd75d638477d" providerId="ADAL" clId="{2B6301A5-4756-4C20-B15F-841263CD2F81}" dt="2021-04-19T03:29:43.390" v="1211"/>
        <pc:sldMkLst>
          <pc:docMk/>
          <pc:sldMk cId="1456918343" sldId="299"/>
        </pc:sldMkLst>
      </pc:sldChg>
      <pc:sldChg chg="modNotesTx">
        <pc:chgData name="Sara Karacsony" userId="12504b06-b067-46ed-92f5-bd75d638477d" providerId="ADAL" clId="{2B6301A5-4756-4C20-B15F-841263CD2F81}" dt="2021-04-19T07:33:27.125" v="1316" actId="20577"/>
        <pc:sldMkLst>
          <pc:docMk/>
          <pc:sldMk cId="4112613504" sldId="301"/>
        </pc:sldMkLst>
      </pc:sldChg>
      <pc:sldChg chg="modNotesTx">
        <pc:chgData name="Sara Karacsony" userId="12504b06-b067-46ed-92f5-bd75d638477d" providerId="ADAL" clId="{2B6301A5-4756-4C20-B15F-841263CD2F81}" dt="2021-04-19T02:00:35.332" v="521" actId="20577"/>
        <pc:sldMkLst>
          <pc:docMk/>
          <pc:sldMk cId="477674242" sldId="303"/>
        </pc:sldMkLst>
      </pc:sldChg>
      <pc:sldChg chg="modNotesTx">
        <pc:chgData name="Sara Karacsony" userId="12504b06-b067-46ed-92f5-bd75d638477d" providerId="ADAL" clId="{2B6301A5-4756-4C20-B15F-841263CD2F81}" dt="2021-04-19T02:08:58.123" v="733" actId="20577"/>
        <pc:sldMkLst>
          <pc:docMk/>
          <pc:sldMk cId="2748383558" sldId="304"/>
        </pc:sldMkLst>
      </pc:sldChg>
      <pc:sldChg chg="ord modNotesTx">
        <pc:chgData name="Sara Karacsony" userId="12504b06-b067-46ed-92f5-bd75d638477d" providerId="ADAL" clId="{2B6301A5-4756-4C20-B15F-841263CD2F81}" dt="2021-04-19T03:33:16.369" v="1213"/>
        <pc:sldMkLst>
          <pc:docMk/>
          <pc:sldMk cId="1536903542" sldId="3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07EF4-00EB-4163-8C0A-F4AE16FBA89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B235B11-6609-4369-BAC1-7B54E9E0DAA5}">
      <dgm:prSet/>
      <dgm:spPr/>
      <dgm:t>
        <a:bodyPr/>
        <a:lstStyle/>
        <a:p>
          <a:r>
            <a:rPr lang="en-AU"/>
            <a:t>Overall quality of life</a:t>
          </a:r>
          <a:endParaRPr lang="en-US"/>
        </a:p>
      </dgm:t>
    </dgm:pt>
    <dgm:pt modelId="{0B35543A-6ABF-4E7D-B6D0-303D8D6D1205}" type="parTrans" cxnId="{638747F4-AB09-4CF7-90E1-DD96287E6FDA}">
      <dgm:prSet/>
      <dgm:spPr/>
      <dgm:t>
        <a:bodyPr/>
        <a:lstStyle/>
        <a:p>
          <a:endParaRPr lang="en-US"/>
        </a:p>
      </dgm:t>
    </dgm:pt>
    <dgm:pt modelId="{B86A3546-2AA3-40CC-99FC-36BB99F68588}" type="sibTrans" cxnId="{638747F4-AB09-4CF7-90E1-DD96287E6FDA}">
      <dgm:prSet/>
      <dgm:spPr/>
      <dgm:t>
        <a:bodyPr/>
        <a:lstStyle/>
        <a:p>
          <a:endParaRPr lang="en-US"/>
        </a:p>
      </dgm:t>
    </dgm:pt>
    <dgm:pt modelId="{72FBD4C4-7330-4DF2-8CD6-8880413F40B3}">
      <dgm:prSet/>
      <dgm:spPr/>
      <dgm:t>
        <a:bodyPr/>
        <a:lstStyle/>
        <a:p>
          <a:r>
            <a:rPr lang="en-AU"/>
            <a:t>Early recognition of pain and treatment for pain</a:t>
          </a:r>
          <a:endParaRPr lang="en-US"/>
        </a:p>
      </dgm:t>
    </dgm:pt>
    <dgm:pt modelId="{42BB50A7-BB52-4650-923A-8E15F58BB4A0}" type="parTrans" cxnId="{3B191188-C2F7-4D10-9F58-1AC38A2FF3A8}">
      <dgm:prSet/>
      <dgm:spPr/>
      <dgm:t>
        <a:bodyPr/>
        <a:lstStyle/>
        <a:p>
          <a:endParaRPr lang="en-US"/>
        </a:p>
      </dgm:t>
    </dgm:pt>
    <dgm:pt modelId="{840A3CF9-7126-44BD-BD3D-595E356F6FCC}" type="sibTrans" cxnId="{3B191188-C2F7-4D10-9F58-1AC38A2FF3A8}">
      <dgm:prSet/>
      <dgm:spPr/>
      <dgm:t>
        <a:bodyPr/>
        <a:lstStyle/>
        <a:p>
          <a:endParaRPr lang="en-US"/>
        </a:p>
      </dgm:t>
    </dgm:pt>
    <dgm:pt modelId="{2A14773D-C096-4AA9-865E-9459716C9DE1}">
      <dgm:prSet/>
      <dgm:spPr/>
      <dgm:t>
        <a:bodyPr/>
        <a:lstStyle/>
        <a:p>
          <a:r>
            <a:rPr lang="en-AU"/>
            <a:t>Affirming life and treating dying as a natural process</a:t>
          </a:r>
          <a:endParaRPr lang="en-US"/>
        </a:p>
      </dgm:t>
    </dgm:pt>
    <dgm:pt modelId="{71FCBCA5-8FBC-4F70-B282-7D866AAB9F08}" type="parTrans" cxnId="{D38825AE-2E3C-4CDE-9738-5D9AD60F1BCB}">
      <dgm:prSet/>
      <dgm:spPr/>
      <dgm:t>
        <a:bodyPr/>
        <a:lstStyle/>
        <a:p>
          <a:endParaRPr lang="en-US"/>
        </a:p>
      </dgm:t>
    </dgm:pt>
    <dgm:pt modelId="{B1CE04ED-3143-48D3-8109-E7965F602EDF}" type="sibTrans" cxnId="{D38825AE-2E3C-4CDE-9738-5D9AD60F1BCB}">
      <dgm:prSet/>
      <dgm:spPr/>
      <dgm:t>
        <a:bodyPr/>
        <a:lstStyle/>
        <a:p>
          <a:endParaRPr lang="en-US"/>
        </a:p>
      </dgm:t>
    </dgm:pt>
    <dgm:pt modelId="{B4E24359-6EBC-49CC-8E2A-896D5711B151}">
      <dgm:prSet/>
      <dgm:spPr/>
      <dgm:t>
        <a:bodyPr/>
        <a:lstStyle/>
        <a:p>
          <a:r>
            <a:rPr lang="en-AU" dirty="0"/>
            <a:t>Offering a support system to help the family cope during their loved one’s illness </a:t>
          </a:r>
          <a:endParaRPr lang="en-US" dirty="0"/>
        </a:p>
      </dgm:t>
    </dgm:pt>
    <dgm:pt modelId="{B6C17E78-8D05-4584-979C-25CFE6013A14}" type="parTrans" cxnId="{BE6E2B4B-023C-4EA6-BAB2-2436E2379E23}">
      <dgm:prSet/>
      <dgm:spPr/>
      <dgm:t>
        <a:bodyPr/>
        <a:lstStyle/>
        <a:p>
          <a:endParaRPr lang="en-US"/>
        </a:p>
      </dgm:t>
    </dgm:pt>
    <dgm:pt modelId="{5772CAB8-334C-4558-BCFD-B092B899C0A1}" type="sibTrans" cxnId="{BE6E2B4B-023C-4EA6-BAB2-2436E2379E23}">
      <dgm:prSet/>
      <dgm:spPr/>
      <dgm:t>
        <a:bodyPr/>
        <a:lstStyle/>
        <a:p>
          <a:endParaRPr lang="en-US"/>
        </a:p>
      </dgm:t>
    </dgm:pt>
    <dgm:pt modelId="{3223D1D4-8135-43D9-8DF1-6630307E0444}">
      <dgm:prSet/>
      <dgm:spPr/>
      <dgm:t>
        <a:bodyPr/>
        <a:lstStyle/>
        <a:p>
          <a:r>
            <a:rPr lang="en-AU"/>
            <a:t>In dementia the end stages is not often identified. </a:t>
          </a:r>
          <a:endParaRPr lang="en-US"/>
        </a:p>
      </dgm:t>
    </dgm:pt>
    <dgm:pt modelId="{BADB30D2-1CB7-4E8C-A1F9-575769D79FA7}" type="parTrans" cxnId="{8587DDED-0A24-4C95-9BCE-1705BC6F5714}">
      <dgm:prSet/>
      <dgm:spPr/>
      <dgm:t>
        <a:bodyPr/>
        <a:lstStyle/>
        <a:p>
          <a:endParaRPr lang="en-US"/>
        </a:p>
      </dgm:t>
    </dgm:pt>
    <dgm:pt modelId="{99D2FAD4-5535-4646-B3CF-CBFCFC82F6E7}" type="sibTrans" cxnId="{8587DDED-0A24-4C95-9BCE-1705BC6F5714}">
      <dgm:prSet/>
      <dgm:spPr/>
      <dgm:t>
        <a:bodyPr/>
        <a:lstStyle/>
        <a:p>
          <a:endParaRPr lang="en-US"/>
        </a:p>
      </dgm:t>
    </dgm:pt>
    <dgm:pt modelId="{4ACF91EA-B72F-466C-81D4-DC55B9E5705E}" type="pres">
      <dgm:prSet presAssocID="{55407EF4-00EB-4163-8C0A-F4AE16FBA899}" presName="vert0" presStyleCnt="0">
        <dgm:presLayoutVars>
          <dgm:dir/>
          <dgm:animOne val="branch"/>
          <dgm:animLvl val="lvl"/>
        </dgm:presLayoutVars>
      </dgm:prSet>
      <dgm:spPr/>
    </dgm:pt>
    <dgm:pt modelId="{A03CBE03-8EDD-4957-8A53-E8017E783C7E}" type="pres">
      <dgm:prSet presAssocID="{3B235B11-6609-4369-BAC1-7B54E9E0DAA5}" presName="thickLine" presStyleLbl="alignNode1" presStyleIdx="0" presStyleCnt="5"/>
      <dgm:spPr/>
    </dgm:pt>
    <dgm:pt modelId="{D7FCF969-2146-47DD-9B02-87CDF5C068CF}" type="pres">
      <dgm:prSet presAssocID="{3B235B11-6609-4369-BAC1-7B54E9E0DAA5}" presName="horz1" presStyleCnt="0"/>
      <dgm:spPr/>
    </dgm:pt>
    <dgm:pt modelId="{BC5F2A4D-2538-44B6-AC64-4EC95FA13CB5}" type="pres">
      <dgm:prSet presAssocID="{3B235B11-6609-4369-BAC1-7B54E9E0DAA5}" presName="tx1" presStyleLbl="revTx" presStyleIdx="0" presStyleCnt="5"/>
      <dgm:spPr/>
    </dgm:pt>
    <dgm:pt modelId="{526E8B50-E6F3-4140-8517-3FB205034A67}" type="pres">
      <dgm:prSet presAssocID="{3B235B11-6609-4369-BAC1-7B54E9E0DAA5}" presName="vert1" presStyleCnt="0"/>
      <dgm:spPr/>
    </dgm:pt>
    <dgm:pt modelId="{0187B5BE-7D3F-4F6A-9E8B-279473B2C7D8}" type="pres">
      <dgm:prSet presAssocID="{72FBD4C4-7330-4DF2-8CD6-8880413F40B3}" presName="thickLine" presStyleLbl="alignNode1" presStyleIdx="1" presStyleCnt="5"/>
      <dgm:spPr/>
    </dgm:pt>
    <dgm:pt modelId="{2A89FBF4-7E56-45AB-B70A-112C86291C0D}" type="pres">
      <dgm:prSet presAssocID="{72FBD4C4-7330-4DF2-8CD6-8880413F40B3}" presName="horz1" presStyleCnt="0"/>
      <dgm:spPr/>
    </dgm:pt>
    <dgm:pt modelId="{E287AE87-42BB-4FE3-9CA3-8E4447506E84}" type="pres">
      <dgm:prSet presAssocID="{72FBD4C4-7330-4DF2-8CD6-8880413F40B3}" presName="tx1" presStyleLbl="revTx" presStyleIdx="1" presStyleCnt="5"/>
      <dgm:spPr/>
    </dgm:pt>
    <dgm:pt modelId="{F855DAEF-C55F-4FC5-AA44-7F32712C7817}" type="pres">
      <dgm:prSet presAssocID="{72FBD4C4-7330-4DF2-8CD6-8880413F40B3}" presName="vert1" presStyleCnt="0"/>
      <dgm:spPr/>
    </dgm:pt>
    <dgm:pt modelId="{2486ADD7-7609-43B6-AD08-68725937CE7C}" type="pres">
      <dgm:prSet presAssocID="{2A14773D-C096-4AA9-865E-9459716C9DE1}" presName="thickLine" presStyleLbl="alignNode1" presStyleIdx="2" presStyleCnt="5"/>
      <dgm:spPr/>
    </dgm:pt>
    <dgm:pt modelId="{1C2A45E3-1916-4EA1-8D2E-F2B8301E7963}" type="pres">
      <dgm:prSet presAssocID="{2A14773D-C096-4AA9-865E-9459716C9DE1}" presName="horz1" presStyleCnt="0"/>
      <dgm:spPr/>
    </dgm:pt>
    <dgm:pt modelId="{2592D4EB-0D4A-403C-9001-8A72052C2D15}" type="pres">
      <dgm:prSet presAssocID="{2A14773D-C096-4AA9-865E-9459716C9DE1}" presName="tx1" presStyleLbl="revTx" presStyleIdx="2" presStyleCnt="5"/>
      <dgm:spPr/>
    </dgm:pt>
    <dgm:pt modelId="{15E4FBE2-8272-4C5E-B5FA-626477280DBB}" type="pres">
      <dgm:prSet presAssocID="{2A14773D-C096-4AA9-865E-9459716C9DE1}" presName="vert1" presStyleCnt="0"/>
      <dgm:spPr/>
    </dgm:pt>
    <dgm:pt modelId="{39C0FF19-0070-4183-B244-BC227FE14918}" type="pres">
      <dgm:prSet presAssocID="{B4E24359-6EBC-49CC-8E2A-896D5711B151}" presName="thickLine" presStyleLbl="alignNode1" presStyleIdx="3" presStyleCnt="5"/>
      <dgm:spPr/>
    </dgm:pt>
    <dgm:pt modelId="{19EECB96-570B-4DFD-81D5-1F9C88E1BA89}" type="pres">
      <dgm:prSet presAssocID="{B4E24359-6EBC-49CC-8E2A-896D5711B151}" presName="horz1" presStyleCnt="0"/>
      <dgm:spPr/>
    </dgm:pt>
    <dgm:pt modelId="{6440CC7F-7231-4238-AC6C-51A92FC8B3D0}" type="pres">
      <dgm:prSet presAssocID="{B4E24359-6EBC-49CC-8E2A-896D5711B151}" presName="tx1" presStyleLbl="revTx" presStyleIdx="3" presStyleCnt="5"/>
      <dgm:spPr/>
    </dgm:pt>
    <dgm:pt modelId="{CC7C773B-CCE4-4F51-9A72-DA90D676A3B5}" type="pres">
      <dgm:prSet presAssocID="{B4E24359-6EBC-49CC-8E2A-896D5711B151}" presName="vert1" presStyleCnt="0"/>
      <dgm:spPr/>
    </dgm:pt>
    <dgm:pt modelId="{EE16BB59-261D-42D6-A1C6-7D8583FA363B}" type="pres">
      <dgm:prSet presAssocID="{3223D1D4-8135-43D9-8DF1-6630307E0444}" presName="thickLine" presStyleLbl="alignNode1" presStyleIdx="4" presStyleCnt="5"/>
      <dgm:spPr/>
    </dgm:pt>
    <dgm:pt modelId="{9B0A16E8-3029-4E2A-BBE7-B24F68D240A8}" type="pres">
      <dgm:prSet presAssocID="{3223D1D4-8135-43D9-8DF1-6630307E0444}" presName="horz1" presStyleCnt="0"/>
      <dgm:spPr/>
    </dgm:pt>
    <dgm:pt modelId="{28A168FF-D721-4A00-8646-E6D53D2EAF4A}" type="pres">
      <dgm:prSet presAssocID="{3223D1D4-8135-43D9-8DF1-6630307E0444}" presName="tx1" presStyleLbl="revTx" presStyleIdx="4" presStyleCnt="5"/>
      <dgm:spPr/>
    </dgm:pt>
    <dgm:pt modelId="{BB5C13A3-EF13-4975-8400-A58891DEF800}" type="pres">
      <dgm:prSet presAssocID="{3223D1D4-8135-43D9-8DF1-6630307E0444}" presName="vert1" presStyleCnt="0"/>
      <dgm:spPr/>
    </dgm:pt>
  </dgm:ptLst>
  <dgm:cxnLst>
    <dgm:cxn modelId="{C7772833-A726-45DE-A608-9E5001C8AF89}" type="presOf" srcId="{72FBD4C4-7330-4DF2-8CD6-8880413F40B3}" destId="{E287AE87-42BB-4FE3-9CA3-8E4447506E84}" srcOrd="0" destOrd="0" presId="urn:microsoft.com/office/officeart/2008/layout/LinedList"/>
    <dgm:cxn modelId="{BE6E2B4B-023C-4EA6-BAB2-2436E2379E23}" srcId="{55407EF4-00EB-4163-8C0A-F4AE16FBA899}" destId="{B4E24359-6EBC-49CC-8E2A-896D5711B151}" srcOrd="3" destOrd="0" parTransId="{B6C17E78-8D05-4584-979C-25CFE6013A14}" sibTransId="{5772CAB8-334C-4558-BCFD-B092B899C0A1}"/>
    <dgm:cxn modelId="{6CC3376C-EAEA-402C-9752-0AEBAEC096DD}" type="presOf" srcId="{55407EF4-00EB-4163-8C0A-F4AE16FBA899}" destId="{4ACF91EA-B72F-466C-81D4-DC55B9E5705E}" srcOrd="0" destOrd="0" presId="urn:microsoft.com/office/officeart/2008/layout/LinedList"/>
    <dgm:cxn modelId="{44AF527C-F336-4298-85ED-60CE32AA7C9F}" type="presOf" srcId="{2A14773D-C096-4AA9-865E-9459716C9DE1}" destId="{2592D4EB-0D4A-403C-9001-8A72052C2D15}" srcOrd="0" destOrd="0" presId="urn:microsoft.com/office/officeart/2008/layout/LinedList"/>
    <dgm:cxn modelId="{4ECFA881-B86E-4CD6-A979-856D3D18DB15}" type="presOf" srcId="{3223D1D4-8135-43D9-8DF1-6630307E0444}" destId="{28A168FF-D721-4A00-8646-E6D53D2EAF4A}" srcOrd="0" destOrd="0" presId="urn:microsoft.com/office/officeart/2008/layout/LinedList"/>
    <dgm:cxn modelId="{40B13B85-7796-4C2A-B48E-C50EA67EF491}" type="presOf" srcId="{B4E24359-6EBC-49CC-8E2A-896D5711B151}" destId="{6440CC7F-7231-4238-AC6C-51A92FC8B3D0}" srcOrd="0" destOrd="0" presId="urn:microsoft.com/office/officeart/2008/layout/LinedList"/>
    <dgm:cxn modelId="{3B191188-C2F7-4D10-9F58-1AC38A2FF3A8}" srcId="{55407EF4-00EB-4163-8C0A-F4AE16FBA899}" destId="{72FBD4C4-7330-4DF2-8CD6-8880413F40B3}" srcOrd="1" destOrd="0" parTransId="{42BB50A7-BB52-4650-923A-8E15F58BB4A0}" sibTransId="{840A3CF9-7126-44BD-BD3D-595E356F6FCC}"/>
    <dgm:cxn modelId="{24220B89-A607-41B3-ABC4-CED68788D546}" type="presOf" srcId="{3B235B11-6609-4369-BAC1-7B54E9E0DAA5}" destId="{BC5F2A4D-2538-44B6-AC64-4EC95FA13CB5}" srcOrd="0" destOrd="0" presId="urn:microsoft.com/office/officeart/2008/layout/LinedList"/>
    <dgm:cxn modelId="{D38825AE-2E3C-4CDE-9738-5D9AD60F1BCB}" srcId="{55407EF4-00EB-4163-8C0A-F4AE16FBA899}" destId="{2A14773D-C096-4AA9-865E-9459716C9DE1}" srcOrd="2" destOrd="0" parTransId="{71FCBCA5-8FBC-4F70-B282-7D866AAB9F08}" sibTransId="{B1CE04ED-3143-48D3-8109-E7965F602EDF}"/>
    <dgm:cxn modelId="{8587DDED-0A24-4C95-9BCE-1705BC6F5714}" srcId="{55407EF4-00EB-4163-8C0A-F4AE16FBA899}" destId="{3223D1D4-8135-43D9-8DF1-6630307E0444}" srcOrd="4" destOrd="0" parTransId="{BADB30D2-1CB7-4E8C-A1F9-575769D79FA7}" sibTransId="{99D2FAD4-5535-4646-B3CF-CBFCFC82F6E7}"/>
    <dgm:cxn modelId="{638747F4-AB09-4CF7-90E1-DD96287E6FDA}" srcId="{55407EF4-00EB-4163-8C0A-F4AE16FBA899}" destId="{3B235B11-6609-4369-BAC1-7B54E9E0DAA5}" srcOrd="0" destOrd="0" parTransId="{0B35543A-6ABF-4E7D-B6D0-303D8D6D1205}" sibTransId="{B86A3546-2AA3-40CC-99FC-36BB99F68588}"/>
    <dgm:cxn modelId="{CC589BD2-858D-4B64-B2A9-39201B332711}" type="presParOf" srcId="{4ACF91EA-B72F-466C-81D4-DC55B9E5705E}" destId="{A03CBE03-8EDD-4957-8A53-E8017E783C7E}" srcOrd="0" destOrd="0" presId="urn:microsoft.com/office/officeart/2008/layout/LinedList"/>
    <dgm:cxn modelId="{98BF0CDF-FB75-40B3-97FE-35406C6ADE02}" type="presParOf" srcId="{4ACF91EA-B72F-466C-81D4-DC55B9E5705E}" destId="{D7FCF969-2146-47DD-9B02-87CDF5C068CF}" srcOrd="1" destOrd="0" presId="urn:microsoft.com/office/officeart/2008/layout/LinedList"/>
    <dgm:cxn modelId="{B964E1B1-28CC-4667-86F8-03F93F532103}" type="presParOf" srcId="{D7FCF969-2146-47DD-9B02-87CDF5C068CF}" destId="{BC5F2A4D-2538-44B6-AC64-4EC95FA13CB5}" srcOrd="0" destOrd="0" presId="urn:microsoft.com/office/officeart/2008/layout/LinedList"/>
    <dgm:cxn modelId="{A51BCD99-6270-4202-A893-877E8871399C}" type="presParOf" srcId="{D7FCF969-2146-47DD-9B02-87CDF5C068CF}" destId="{526E8B50-E6F3-4140-8517-3FB205034A67}" srcOrd="1" destOrd="0" presId="urn:microsoft.com/office/officeart/2008/layout/LinedList"/>
    <dgm:cxn modelId="{7E668CB7-9246-49B2-9156-786CC9B046F7}" type="presParOf" srcId="{4ACF91EA-B72F-466C-81D4-DC55B9E5705E}" destId="{0187B5BE-7D3F-4F6A-9E8B-279473B2C7D8}" srcOrd="2" destOrd="0" presId="urn:microsoft.com/office/officeart/2008/layout/LinedList"/>
    <dgm:cxn modelId="{A1D41484-5129-4C3F-A0AA-6EF710B35D0A}" type="presParOf" srcId="{4ACF91EA-B72F-466C-81D4-DC55B9E5705E}" destId="{2A89FBF4-7E56-45AB-B70A-112C86291C0D}" srcOrd="3" destOrd="0" presId="urn:microsoft.com/office/officeart/2008/layout/LinedList"/>
    <dgm:cxn modelId="{D815C3B6-FABB-4CC7-A562-1151D6E9DE95}" type="presParOf" srcId="{2A89FBF4-7E56-45AB-B70A-112C86291C0D}" destId="{E287AE87-42BB-4FE3-9CA3-8E4447506E84}" srcOrd="0" destOrd="0" presId="urn:microsoft.com/office/officeart/2008/layout/LinedList"/>
    <dgm:cxn modelId="{910E3148-B1C6-49DA-9A1D-D4B3C31E23AC}" type="presParOf" srcId="{2A89FBF4-7E56-45AB-B70A-112C86291C0D}" destId="{F855DAEF-C55F-4FC5-AA44-7F32712C7817}" srcOrd="1" destOrd="0" presId="urn:microsoft.com/office/officeart/2008/layout/LinedList"/>
    <dgm:cxn modelId="{112E179E-4986-457B-AA8C-EBDE133E42CA}" type="presParOf" srcId="{4ACF91EA-B72F-466C-81D4-DC55B9E5705E}" destId="{2486ADD7-7609-43B6-AD08-68725937CE7C}" srcOrd="4" destOrd="0" presId="urn:microsoft.com/office/officeart/2008/layout/LinedList"/>
    <dgm:cxn modelId="{F3EA1C58-177B-4B64-B0EB-A63B5BE09125}" type="presParOf" srcId="{4ACF91EA-B72F-466C-81D4-DC55B9E5705E}" destId="{1C2A45E3-1916-4EA1-8D2E-F2B8301E7963}" srcOrd="5" destOrd="0" presId="urn:microsoft.com/office/officeart/2008/layout/LinedList"/>
    <dgm:cxn modelId="{51C42BC5-AD65-41A3-BDA5-3133B358100D}" type="presParOf" srcId="{1C2A45E3-1916-4EA1-8D2E-F2B8301E7963}" destId="{2592D4EB-0D4A-403C-9001-8A72052C2D15}" srcOrd="0" destOrd="0" presId="urn:microsoft.com/office/officeart/2008/layout/LinedList"/>
    <dgm:cxn modelId="{55D4275D-D140-4E48-913B-CE32F6CD45D6}" type="presParOf" srcId="{1C2A45E3-1916-4EA1-8D2E-F2B8301E7963}" destId="{15E4FBE2-8272-4C5E-B5FA-626477280DBB}" srcOrd="1" destOrd="0" presId="urn:microsoft.com/office/officeart/2008/layout/LinedList"/>
    <dgm:cxn modelId="{8E280004-4CD0-4C61-AE32-6B514B4EC134}" type="presParOf" srcId="{4ACF91EA-B72F-466C-81D4-DC55B9E5705E}" destId="{39C0FF19-0070-4183-B244-BC227FE14918}" srcOrd="6" destOrd="0" presId="urn:microsoft.com/office/officeart/2008/layout/LinedList"/>
    <dgm:cxn modelId="{BFC439D8-94DE-463F-8273-62483DFBA98D}" type="presParOf" srcId="{4ACF91EA-B72F-466C-81D4-DC55B9E5705E}" destId="{19EECB96-570B-4DFD-81D5-1F9C88E1BA89}" srcOrd="7" destOrd="0" presId="urn:microsoft.com/office/officeart/2008/layout/LinedList"/>
    <dgm:cxn modelId="{DBC278BD-038B-4213-8C32-E859BC319F09}" type="presParOf" srcId="{19EECB96-570B-4DFD-81D5-1F9C88E1BA89}" destId="{6440CC7F-7231-4238-AC6C-51A92FC8B3D0}" srcOrd="0" destOrd="0" presId="urn:microsoft.com/office/officeart/2008/layout/LinedList"/>
    <dgm:cxn modelId="{AB47F03B-A52B-406F-B637-75DB676BD8BA}" type="presParOf" srcId="{19EECB96-570B-4DFD-81D5-1F9C88E1BA89}" destId="{CC7C773B-CCE4-4F51-9A72-DA90D676A3B5}" srcOrd="1" destOrd="0" presId="urn:microsoft.com/office/officeart/2008/layout/LinedList"/>
    <dgm:cxn modelId="{F4B88D0E-7744-4196-A8B9-FD08FF16CD60}" type="presParOf" srcId="{4ACF91EA-B72F-466C-81D4-DC55B9E5705E}" destId="{EE16BB59-261D-42D6-A1C6-7D8583FA363B}" srcOrd="8" destOrd="0" presId="urn:microsoft.com/office/officeart/2008/layout/LinedList"/>
    <dgm:cxn modelId="{B9533C1C-5409-4FBE-BC24-D08CB15026E9}" type="presParOf" srcId="{4ACF91EA-B72F-466C-81D4-DC55B9E5705E}" destId="{9B0A16E8-3029-4E2A-BBE7-B24F68D240A8}" srcOrd="9" destOrd="0" presId="urn:microsoft.com/office/officeart/2008/layout/LinedList"/>
    <dgm:cxn modelId="{97B7B6BC-22CB-4F62-8D6E-2F6FDB207463}" type="presParOf" srcId="{9B0A16E8-3029-4E2A-BBE7-B24F68D240A8}" destId="{28A168FF-D721-4A00-8646-E6D53D2EAF4A}" srcOrd="0" destOrd="0" presId="urn:microsoft.com/office/officeart/2008/layout/LinedList"/>
    <dgm:cxn modelId="{88FE844B-841F-4502-A148-A1F77E865F45}" type="presParOf" srcId="{9B0A16E8-3029-4E2A-BBE7-B24F68D240A8}" destId="{BB5C13A3-EF13-4975-8400-A58891DEF80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86BF2A-27E6-4927-871D-1C993FF23D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26F5BAE-35DB-4077-B1FA-C39FB25D9F83}">
      <dgm:prSet custT="1"/>
      <dgm:spPr/>
      <dgm:t>
        <a:bodyPr/>
        <a:lstStyle/>
        <a:p>
          <a:r>
            <a:rPr lang="en-AU" sz="2400" b="0" i="0"/>
            <a:t>Lack of understanding about the terminal nature of dementia</a:t>
          </a:r>
          <a:r>
            <a:rPr lang="en-US" sz="2400" b="0" i="0"/>
            <a:t>​</a:t>
          </a:r>
          <a:endParaRPr lang="en-US" sz="2400"/>
        </a:p>
      </dgm:t>
    </dgm:pt>
    <dgm:pt modelId="{A4C76BE1-236B-466F-8856-F164FFB57F82}" type="parTrans" cxnId="{E2A3B86E-21CF-429D-949A-93252F6911ED}">
      <dgm:prSet/>
      <dgm:spPr/>
      <dgm:t>
        <a:bodyPr/>
        <a:lstStyle/>
        <a:p>
          <a:endParaRPr lang="en-US" sz="2800"/>
        </a:p>
      </dgm:t>
    </dgm:pt>
    <dgm:pt modelId="{E026C854-8CEF-4457-8F31-1AE594C81BEB}" type="sibTrans" cxnId="{E2A3B86E-21CF-429D-949A-93252F6911ED}">
      <dgm:prSet/>
      <dgm:spPr/>
      <dgm:t>
        <a:bodyPr/>
        <a:lstStyle/>
        <a:p>
          <a:endParaRPr lang="en-US" sz="2800"/>
        </a:p>
      </dgm:t>
    </dgm:pt>
    <dgm:pt modelId="{04E6EA92-8FD1-4699-881F-3BC0531BB327}">
      <dgm:prSet custT="1"/>
      <dgm:spPr/>
      <dgm:t>
        <a:bodyPr/>
        <a:lstStyle/>
        <a:p>
          <a:r>
            <a:rPr lang="en-AU" sz="2400" b="0" i="0"/>
            <a:t>Hospitalisations, benefits and burdens of treatment vs a palliative approach ? Quality of life, delivering person-centered care</a:t>
          </a:r>
          <a:r>
            <a:rPr lang="en-US" sz="2400" b="0" i="0"/>
            <a:t>​</a:t>
          </a:r>
          <a:endParaRPr lang="en-US" sz="2400"/>
        </a:p>
      </dgm:t>
    </dgm:pt>
    <dgm:pt modelId="{6F1DC7CA-4EDF-4AE7-8A4F-A0FFA97AA7ED}" type="parTrans" cxnId="{390FBB70-7DBA-4606-87A7-5ED203934A2E}">
      <dgm:prSet/>
      <dgm:spPr/>
      <dgm:t>
        <a:bodyPr/>
        <a:lstStyle/>
        <a:p>
          <a:endParaRPr lang="en-US" sz="2800"/>
        </a:p>
      </dgm:t>
    </dgm:pt>
    <dgm:pt modelId="{0BC183EC-9CE9-404C-9E68-FD80D3626E9D}" type="sibTrans" cxnId="{390FBB70-7DBA-4606-87A7-5ED203934A2E}">
      <dgm:prSet/>
      <dgm:spPr/>
      <dgm:t>
        <a:bodyPr/>
        <a:lstStyle/>
        <a:p>
          <a:endParaRPr lang="en-US" sz="2800"/>
        </a:p>
      </dgm:t>
    </dgm:pt>
    <dgm:pt modelId="{AAA53A8B-6BEA-4C23-9415-D15E27A1CF22}">
      <dgm:prSet custT="1"/>
      <dgm:spPr/>
      <dgm:t>
        <a:bodyPr/>
        <a:lstStyle/>
        <a:p>
          <a:r>
            <a:rPr lang="en-AU" sz="2400" b="0" i="0"/>
            <a:t>Lack of awareness of </a:t>
          </a:r>
          <a:r>
            <a:rPr lang="en-AU" sz="2400"/>
            <a:t>end of life c</a:t>
          </a:r>
          <a:r>
            <a:rPr lang="en-AU" sz="2400" b="0" i="0"/>
            <a:t>are options: </a:t>
          </a:r>
          <a:r>
            <a:rPr lang="en-US" sz="2400" b="0" i="0"/>
            <a:t>​- manage, kept comfortable in facility</a:t>
          </a:r>
          <a:endParaRPr lang="en-US" sz="2400"/>
        </a:p>
      </dgm:t>
    </dgm:pt>
    <dgm:pt modelId="{E51346B2-8EA9-446F-A03F-512DB2F5F96C}" type="parTrans" cxnId="{20E581EE-6357-499D-BD61-8C0EA19B702B}">
      <dgm:prSet/>
      <dgm:spPr/>
      <dgm:t>
        <a:bodyPr/>
        <a:lstStyle/>
        <a:p>
          <a:endParaRPr lang="en-US" sz="2800"/>
        </a:p>
      </dgm:t>
    </dgm:pt>
    <dgm:pt modelId="{C3278B42-20B4-46B7-8872-49EDCC806465}" type="sibTrans" cxnId="{20E581EE-6357-499D-BD61-8C0EA19B702B}">
      <dgm:prSet/>
      <dgm:spPr/>
      <dgm:t>
        <a:bodyPr/>
        <a:lstStyle/>
        <a:p>
          <a:endParaRPr lang="en-US" sz="2800"/>
        </a:p>
      </dgm:t>
    </dgm:pt>
    <dgm:pt modelId="{4D5832AD-D8E2-4C16-B7AF-EDC6573D94D0}">
      <dgm:prSet custT="1"/>
      <dgm:spPr/>
      <dgm:t>
        <a:bodyPr/>
        <a:lstStyle/>
        <a:p>
          <a:r>
            <a:rPr lang="en-AU" sz="2400" b="0" i="0"/>
            <a:t>Difficulty in recognising the terminal phase</a:t>
          </a:r>
          <a:endParaRPr lang="en-US" sz="2400"/>
        </a:p>
      </dgm:t>
    </dgm:pt>
    <dgm:pt modelId="{3591A01A-DA03-4401-ADAA-EBC5CE4A547C}" type="parTrans" cxnId="{B36B6E1A-492B-4B06-A3AC-3C433164FA27}">
      <dgm:prSet/>
      <dgm:spPr/>
      <dgm:t>
        <a:bodyPr/>
        <a:lstStyle/>
        <a:p>
          <a:endParaRPr lang="en-US" sz="2800"/>
        </a:p>
      </dgm:t>
    </dgm:pt>
    <dgm:pt modelId="{8147FFE9-2658-4BCE-8B99-A015E9C98C69}" type="sibTrans" cxnId="{B36B6E1A-492B-4B06-A3AC-3C433164FA27}">
      <dgm:prSet/>
      <dgm:spPr/>
      <dgm:t>
        <a:bodyPr/>
        <a:lstStyle/>
        <a:p>
          <a:endParaRPr lang="en-US" sz="2800"/>
        </a:p>
      </dgm:t>
    </dgm:pt>
    <dgm:pt modelId="{886F3943-60E8-4818-9BD3-D5D28E923519}">
      <dgm:prSet custT="1"/>
      <dgm:spPr/>
      <dgm:t>
        <a:bodyPr/>
        <a:lstStyle/>
        <a:p>
          <a:r>
            <a:rPr lang="en-AU" sz="2400" b="0" i="0"/>
            <a:t>Role of specialist palliative care</a:t>
          </a:r>
          <a:r>
            <a:rPr lang="en-US" sz="2400" b="0" i="0"/>
            <a:t>​- services (CNS) guide decision, not all facilities have this level of services</a:t>
          </a:r>
          <a:endParaRPr lang="en-US" sz="2400"/>
        </a:p>
      </dgm:t>
    </dgm:pt>
    <dgm:pt modelId="{992B2806-C785-42BF-A7C2-519D1FBFBB0F}" type="parTrans" cxnId="{E0FEF5BF-D12B-4CF3-A1F9-1A28B83A3F33}">
      <dgm:prSet/>
      <dgm:spPr/>
      <dgm:t>
        <a:bodyPr/>
        <a:lstStyle/>
        <a:p>
          <a:endParaRPr lang="en-US" sz="2800"/>
        </a:p>
      </dgm:t>
    </dgm:pt>
    <dgm:pt modelId="{56B96183-6D2D-4BA3-B9F1-C863234E6F61}" type="sibTrans" cxnId="{E0FEF5BF-D12B-4CF3-A1F9-1A28B83A3F33}">
      <dgm:prSet/>
      <dgm:spPr/>
      <dgm:t>
        <a:bodyPr/>
        <a:lstStyle/>
        <a:p>
          <a:endParaRPr lang="en-US" sz="2800"/>
        </a:p>
      </dgm:t>
    </dgm:pt>
    <dgm:pt modelId="{2E9D8DA2-B8AC-409B-A9F0-79D619B3DFF4}">
      <dgm:prSet custT="1"/>
      <dgm:spPr/>
      <dgm:t>
        <a:bodyPr/>
        <a:lstStyle/>
        <a:p>
          <a:r>
            <a:rPr lang="en-AU" sz="2400" b="0" i="0"/>
            <a:t>Importance of communication with family and others</a:t>
          </a:r>
          <a:r>
            <a:rPr lang="en-US" sz="2400" b="0" i="0"/>
            <a:t>​</a:t>
          </a:r>
          <a:endParaRPr lang="en-US" sz="2400"/>
        </a:p>
      </dgm:t>
    </dgm:pt>
    <dgm:pt modelId="{1508CA36-1110-4E42-A435-2E42F08C61E6}" type="parTrans" cxnId="{9EB85EEE-0F2D-4460-8F81-41F06070F22A}">
      <dgm:prSet/>
      <dgm:spPr/>
      <dgm:t>
        <a:bodyPr/>
        <a:lstStyle/>
        <a:p>
          <a:endParaRPr lang="en-US" sz="2800"/>
        </a:p>
      </dgm:t>
    </dgm:pt>
    <dgm:pt modelId="{35D6E5AE-778D-4C23-9A18-1D7E902F63AE}" type="sibTrans" cxnId="{9EB85EEE-0F2D-4460-8F81-41F06070F22A}">
      <dgm:prSet/>
      <dgm:spPr/>
      <dgm:t>
        <a:bodyPr/>
        <a:lstStyle/>
        <a:p>
          <a:endParaRPr lang="en-US" sz="2800"/>
        </a:p>
      </dgm:t>
    </dgm:pt>
    <dgm:pt modelId="{6847B1C8-6695-40B6-9B55-E0550AF10E7A}">
      <dgm:prSet custT="1"/>
      <dgm:spPr/>
      <dgm:t>
        <a:bodyPr/>
        <a:lstStyle/>
        <a:p>
          <a:r>
            <a:rPr lang="en-AU" sz="2400" b="0" i="0"/>
            <a:t>Early advance care planning </a:t>
          </a:r>
          <a:r>
            <a:rPr lang="en-US" sz="2400" b="0" i="0"/>
            <a:t>​</a:t>
          </a:r>
          <a:endParaRPr lang="en-US" sz="2400"/>
        </a:p>
      </dgm:t>
    </dgm:pt>
    <dgm:pt modelId="{6945AF01-B491-41A8-B7FC-00D639C1A80A}" type="parTrans" cxnId="{67E9E76E-802D-4D15-A2A3-08778F4FD84A}">
      <dgm:prSet/>
      <dgm:spPr/>
      <dgm:t>
        <a:bodyPr/>
        <a:lstStyle/>
        <a:p>
          <a:endParaRPr lang="en-US" sz="2800"/>
        </a:p>
      </dgm:t>
    </dgm:pt>
    <dgm:pt modelId="{EF7174F5-02D7-40BB-9C4D-EA69EACA93CF}" type="sibTrans" cxnId="{67E9E76E-802D-4D15-A2A3-08778F4FD84A}">
      <dgm:prSet/>
      <dgm:spPr/>
      <dgm:t>
        <a:bodyPr/>
        <a:lstStyle/>
        <a:p>
          <a:endParaRPr lang="en-US" sz="2800"/>
        </a:p>
      </dgm:t>
    </dgm:pt>
    <dgm:pt modelId="{DA71DDB9-6997-430D-9946-17DA6BF2F229}" type="pres">
      <dgm:prSet presAssocID="{9086BF2A-27E6-4927-871D-1C993FF23D28}" presName="linear" presStyleCnt="0">
        <dgm:presLayoutVars>
          <dgm:animLvl val="lvl"/>
          <dgm:resizeHandles val="exact"/>
        </dgm:presLayoutVars>
      </dgm:prSet>
      <dgm:spPr/>
    </dgm:pt>
    <dgm:pt modelId="{C7BA747F-A243-4324-AE65-9D94D3A921C8}" type="pres">
      <dgm:prSet presAssocID="{B26F5BAE-35DB-4077-B1FA-C39FB25D9F83}" presName="parentText" presStyleLbl="node1" presStyleIdx="0" presStyleCnt="7">
        <dgm:presLayoutVars>
          <dgm:chMax val="0"/>
          <dgm:bulletEnabled val="1"/>
        </dgm:presLayoutVars>
      </dgm:prSet>
      <dgm:spPr/>
    </dgm:pt>
    <dgm:pt modelId="{1B4993F4-E5C3-468E-96A0-4B68FE4CB9F7}" type="pres">
      <dgm:prSet presAssocID="{E026C854-8CEF-4457-8F31-1AE594C81BEB}" presName="spacer" presStyleCnt="0"/>
      <dgm:spPr/>
    </dgm:pt>
    <dgm:pt modelId="{66763DA1-8C44-49C3-A4E5-7B0C750E02B7}" type="pres">
      <dgm:prSet presAssocID="{04E6EA92-8FD1-4699-881F-3BC0531BB327}" presName="parentText" presStyleLbl="node1" presStyleIdx="1" presStyleCnt="7">
        <dgm:presLayoutVars>
          <dgm:chMax val="0"/>
          <dgm:bulletEnabled val="1"/>
        </dgm:presLayoutVars>
      </dgm:prSet>
      <dgm:spPr/>
    </dgm:pt>
    <dgm:pt modelId="{F563CE04-D4D7-408A-8883-2A24BD312E8D}" type="pres">
      <dgm:prSet presAssocID="{0BC183EC-9CE9-404C-9E68-FD80D3626E9D}" presName="spacer" presStyleCnt="0"/>
      <dgm:spPr/>
    </dgm:pt>
    <dgm:pt modelId="{CF020B95-3870-47F6-A965-7CE1583052F4}" type="pres">
      <dgm:prSet presAssocID="{AAA53A8B-6BEA-4C23-9415-D15E27A1CF22}" presName="parentText" presStyleLbl="node1" presStyleIdx="2" presStyleCnt="7">
        <dgm:presLayoutVars>
          <dgm:chMax val="0"/>
          <dgm:bulletEnabled val="1"/>
        </dgm:presLayoutVars>
      </dgm:prSet>
      <dgm:spPr/>
    </dgm:pt>
    <dgm:pt modelId="{66C5BE33-2369-4981-BF82-E44311F4E12E}" type="pres">
      <dgm:prSet presAssocID="{C3278B42-20B4-46B7-8872-49EDCC806465}" presName="spacer" presStyleCnt="0"/>
      <dgm:spPr/>
    </dgm:pt>
    <dgm:pt modelId="{B466BAF9-6B6E-4C67-BB56-0C2BF99EDBBC}" type="pres">
      <dgm:prSet presAssocID="{4D5832AD-D8E2-4C16-B7AF-EDC6573D94D0}" presName="parentText" presStyleLbl="node1" presStyleIdx="3" presStyleCnt="7">
        <dgm:presLayoutVars>
          <dgm:chMax val="0"/>
          <dgm:bulletEnabled val="1"/>
        </dgm:presLayoutVars>
      </dgm:prSet>
      <dgm:spPr/>
    </dgm:pt>
    <dgm:pt modelId="{FE372E6D-B882-4CE8-8BE6-ACC60E73A35F}" type="pres">
      <dgm:prSet presAssocID="{8147FFE9-2658-4BCE-8B99-A015E9C98C69}" presName="spacer" presStyleCnt="0"/>
      <dgm:spPr/>
    </dgm:pt>
    <dgm:pt modelId="{4FC82C84-07D9-46D9-881D-B0EA72ADDBCD}" type="pres">
      <dgm:prSet presAssocID="{886F3943-60E8-4818-9BD3-D5D28E923519}" presName="parentText" presStyleLbl="node1" presStyleIdx="4" presStyleCnt="7">
        <dgm:presLayoutVars>
          <dgm:chMax val="0"/>
          <dgm:bulletEnabled val="1"/>
        </dgm:presLayoutVars>
      </dgm:prSet>
      <dgm:spPr/>
    </dgm:pt>
    <dgm:pt modelId="{0478E14D-A3B9-4D72-B218-9C23865B9BF5}" type="pres">
      <dgm:prSet presAssocID="{56B96183-6D2D-4BA3-B9F1-C863234E6F61}" presName="spacer" presStyleCnt="0"/>
      <dgm:spPr/>
    </dgm:pt>
    <dgm:pt modelId="{8F0AE73D-C408-468C-B056-A7896922485F}" type="pres">
      <dgm:prSet presAssocID="{2E9D8DA2-B8AC-409B-A9F0-79D619B3DFF4}" presName="parentText" presStyleLbl="node1" presStyleIdx="5" presStyleCnt="7">
        <dgm:presLayoutVars>
          <dgm:chMax val="0"/>
          <dgm:bulletEnabled val="1"/>
        </dgm:presLayoutVars>
      </dgm:prSet>
      <dgm:spPr/>
    </dgm:pt>
    <dgm:pt modelId="{06740A5B-B7FE-461A-B061-35DE68D3171B}" type="pres">
      <dgm:prSet presAssocID="{35D6E5AE-778D-4C23-9A18-1D7E902F63AE}" presName="spacer" presStyleCnt="0"/>
      <dgm:spPr/>
    </dgm:pt>
    <dgm:pt modelId="{765E6BAD-40AF-4F9F-9F1A-E7925ABFD9CB}" type="pres">
      <dgm:prSet presAssocID="{6847B1C8-6695-40B6-9B55-E0550AF10E7A}" presName="parentText" presStyleLbl="node1" presStyleIdx="6" presStyleCnt="7">
        <dgm:presLayoutVars>
          <dgm:chMax val="0"/>
          <dgm:bulletEnabled val="1"/>
        </dgm:presLayoutVars>
      </dgm:prSet>
      <dgm:spPr/>
    </dgm:pt>
  </dgm:ptLst>
  <dgm:cxnLst>
    <dgm:cxn modelId="{B36B6E1A-492B-4B06-A3AC-3C433164FA27}" srcId="{9086BF2A-27E6-4927-871D-1C993FF23D28}" destId="{4D5832AD-D8E2-4C16-B7AF-EDC6573D94D0}" srcOrd="3" destOrd="0" parTransId="{3591A01A-DA03-4401-ADAA-EBC5CE4A547C}" sibTransId="{8147FFE9-2658-4BCE-8B99-A015E9C98C69}"/>
    <dgm:cxn modelId="{E3BA9320-D09D-42E5-948F-730B2BE7086E}" type="presOf" srcId="{04E6EA92-8FD1-4699-881F-3BC0531BB327}" destId="{66763DA1-8C44-49C3-A4E5-7B0C750E02B7}" srcOrd="0" destOrd="0" presId="urn:microsoft.com/office/officeart/2005/8/layout/vList2"/>
    <dgm:cxn modelId="{525F6A4D-E916-49C4-8457-856D8874B909}" type="presOf" srcId="{9086BF2A-27E6-4927-871D-1C993FF23D28}" destId="{DA71DDB9-6997-430D-9946-17DA6BF2F229}" srcOrd="0" destOrd="0" presId="urn:microsoft.com/office/officeart/2005/8/layout/vList2"/>
    <dgm:cxn modelId="{E2A3B86E-21CF-429D-949A-93252F6911ED}" srcId="{9086BF2A-27E6-4927-871D-1C993FF23D28}" destId="{B26F5BAE-35DB-4077-B1FA-C39FB25D9F83}" srcOrd="0" destOrd="0" parTransId="{A4C76BE1-236B-466F-8856-F164FFB57F82}" sibTransId="{E026C854-8CEF-4457-8F31-1AE594C81BEB}"/>
    <dgm:cxn modelId="{67E9E76E-802D-4D15-A2A3-08778F4FD84A}" srcId="{9086BF2A-27E6-4927-871D-1C993FF23D28}" destId="{6847B1C8-6695-40B6-9B55-E0550AF10E7A}" srcOrd="6" destOrd="0" parTransId="{6945AF01-B491-41A8-B7FC-00D639C1A80A}" sibTransId="{EF7174F5-02D7-40BB-9C4D-EA69EACA93CF}"/>
    <dgm:cxn modelId="{390FBB70-7DBA-4606-87A7-5ED203934A2E}" srcId="{9086BF2A-27E6-4927-871D-1C993FF23D28}" destId="{04E6EA92-8FD1-4699-881F-3BC0531BB327}" srcOrd="1" destOrd="0" parTransId="{6F1DC7CA-4EDF-4AE7-8A4F-A0FFA97AA7ED}" sibTransId="{0BC183EC-9CE9-404C-9E68-FD80D3626E9D}"/>
    <dgm:cxn modelId="{CF319F58-1D0C-4016-8CD5-831D06BF189C}" type="presOf" srcId="{B26F5BAE-35DB-4077-B1FA-C39FB25D9F83}" destId="{C7BA747F-A243-4324-AE65-9D94D3A921C8}" srcOrd="0" destOrd="0" presId="urn:microsoft.com/office/officeart/2005/8/layout/vList2"/>
    <dgm:cxn modelId="{E7A7915A-9CCB-42BE-9621-7608B555F823}" type="presOf" srcId="{4D5832AD-D8E2-4C16-B7AF-EDC6573D94D0}" destId="{B466BAF9-6B6E-4C67-BB56-0C2BF99EDBBC}" srcOrd="0" destOrd="0" presId="urn:microsoft.com/office/officeart/2005/8/layout/vList2"/>
    <dgm:cxn modelId="{F5CC1787-7CD5-42AB-9DD5-D18FE34189AD}" type="presOf" srcId="{2E9D8DA2-B8AC-409B-A9F0-79D619B3DFF4}" destId="{8F0AE73D-C408-468C-B056-A7896922485F}" srcOrd="0" destOrd="0" presId="urn:microsoft.com/office/officeart/2005/8/layout/vList2"/>
    <dgm:cxn modelId="{6C36DE9D-7379-4CEA-AC8F-0E7387EA55C5}" type="presOf" srcId="{886F3943-60E8-4818-9BD3-D5D28E923519}" destId="{4FC82C84-07D9-46D9-881D-B0EA72ADDBCD}" srcOrd="0" destOrd="0" presId="urn:microsoft.com/office/officeart/2005/8/layout/vList2"/>
    <dgm:cxn modelId="{47523DA5-9DCB-4F76-BC3C-4E26ADF3A1CE}" type="presOf" srcId="{AAA53A8B-6BEA-4C23-9415-D15E27A1CF22}" destId="{CF020B95-3870-47F6-A965-7CE1583052F4}" srcOrd="0" destOrd="0" presId="urn:microsoft.com/office/officeart/2005/8/layout/vList2"/>
    <dgm:cxn modelId="{E0FEF5BF-D12B-4CF3-A1F9-1A28B83A3F33}" srcId="{9086BF2A-27E6-4927-871D-1C993FF23D28}" destId="{886F3943-60E8-4818-9BD3-D5D28E923519}" srcOrd="4" destOrd="0" parTransId="{992B2806-C785-42BF-A7C2-519D1FBFBB0F}" sibTransId="{56B96183-6D2D-4BA3-B9F1-C863234E6F61}"/>
    <dgm:cxn modelId="{708FCFCF-A408-41BC-8A11-58F5A3043A0E}" type="presOf" srcId="{6847B1C8-6695-40B6-9B55-E0550AF10E7A}" destId="{765E6BAD-40AF-4F9F-9F1A-E7925ABFD9CB}" srcOrd="0" destOrd="0" presId="urn:microsoft.com/office/officeart/2005/8/layout/vList2"/>
    <dgm:cxn modelId="{9EB85EEE-0F2D-4460-8F81-41F06070F22A}" srcId="{9086BF2A-27E6-4927-871D-1C993FF23D28}" destId="{2E9D8DA2-B8AC-409B-A9F0-79D619B3DFF4}" srcOrd="5" destOrd="0" parTransId="{1508CA36-1110-4E42-A435-2E42F08C61E6}" sibTransId="{35D6E5AE-778D-4C23-9A18-1D7E902F63AE}"/>
    <dgm:cxn modelId="{20E581EE-6357-499D-BD61-8C0EA19B702B}" srcId="{9086BF2A-27E6-4927-871D-1C993FF23D28}" destId="{AAA53A8B-6BEA-4C23-9415-D15E27A1CF22}" srcOrd="2" destOrd="0" parTransId="{E51346B2-8EA9-446F-A03F-512DB2F5F96C}" sibTransId="{C3278B42-20B4-46B7-8872-49EDCC806465}"/>
    <dgm:cxn modelId="{A66AC4FD-8A99-4F29-A9D6-78AB46F2164B}" type="presParOf" srcId="{DA71DDB9-6997-430D-9946-17DA6BF2F229}" destId="{C7BA747F-A243-4324-AE65-9D94D3A921C8}" srcOrd="0" destOrd="0" presId="urn:microsoft.com/office/officeart/2005/8/layout/vList2"/>
    <dgm:cxn modelId="{0EC19ABA-1CCB-4452-9AAC-5D696AEA2F7D}" type="presParOf" srcId="{DA71DDB9-6997-430D-9946-17DA6BF2F229}" destId="{1B4993F4-E5C3-468E-96A0-4B68FE4CB9F7}" srcOrd="1" destOrd="0" presId="urn:microsoft.com/office/officeart/2005/8/layout/vList2"/>
    <dgm:cxn modelId="{454B0A9A-4697-4CA1-8B3B-B6D63CC0164D}" type="presParOf" srcId="{DA71DDB9-6997-430D-9946-17DA6BF2F229}" destId="{66763DA1-8C44-49C3-A4E5-7B0C750E02B7}" srcOrd="2" destOrd="0" presId="urn:microsoft.com/office/officeart/2005/8/layout/vList2"/>
    <dgm:cxn modelId="{8CBA38A7-875D-4B42-A2D6-C20B23A1F50F}" type="presParOf" srcId="{DA71DDB9-6997-430D-9946-17DA6BF2F229}" destId="{F563CE04-D4D7-408A-8883-2A24BD312E8D}" srcOrd="3" destOrd="0" presId="urn:microsoft.com/office/officeart/2005/8/layout/vList2"/>
    <dgm:cxn modelId="{793EB2E6-521E-469A-BA34-8E0100623D08}" type="presParOf" srcId="{DA71DDB9-6997-430D-9946-17DA6BF2F229}" destId="{CF020B95-3870-47F6-A965-7CE1583052F4}" srcOrd="4" destOrd="0" presId="urn:microsoft.com/office/officeart/2005/8/layout/vList2"/>
    <dgm:cxn modelId="{71A975BD-659C-4C3E-A3BD-7E4469B9E378}" type="presParOf" srcId="{DA71DDB9-6997-430D-9946-17DA6BF2F229}" destId="{66C5BE33-2369-4981-BF82-E44311F4E12E}" srcOrd="5" destOrd="0" presId="urn:microsoft.com/office/officeart/2005/8/layout/vList2"/>
    <dgm:cxn modelId="{9B2BFD70-6CD7-45EC-A895-C2FE45871FB1}" type="presParOf" srcId="{DA71DDB9-6997-430D-9946-17DA6BF2F229}" destId="{B466BAF9-6B6E-4C67-BB56-0C2BF99EDBBC}" srcOrd="6" destOrd="0" presId="urn:microsoft.com/office/officeart/2005/8/layout/vList2"/>
    <dgm:cxn modelId="{20DEB7DC-3844-4F1E-9BB2-E420E1B0E0D8}" type="presParOf" srcId="{DA71DDB9-6997-430D-9946-17DA6BF2F229}" destId="{FE372E6D-B882-4CE8-8BE6-ACC60E73A35F}" srcOrd="7" destOrd="0" presId="urn:microsoft.com/office/officeart/2005/8/layout/vList2"/>
    <dgm:cxn modelId="{B3EB296A-9DD4-47CF-9A4C-C2DC14E28155}" type="presParOf" srcId="{DA71DDB9-6997-430D-9946-17DA6BF2F229}" destId="{4FC82C84-07D9-46D9-881D-B0EA72ADDBCD}" srcOrd="8" destOrd="0" presId="urn:microsoft.com/office/officeart/2005/8/layout/vList2"/>
    <dgm:cxn modelId="{212CA02F-E19B-42BE-ADEB-5B6C20A8B9DE}" type="presParOf" srcId="{DA71DDB9-6997-430D-9946-17DA6BF2F229}" destId="{0478E14D-A3B9-4D72-B218-9C23865B9BF5}" srcOrd="9" destOrd="0" presId="urn:microsoft.com/office/officeart/2005/8/layout/vList2"/>
    <dgm:cxn modelId="{1E7E8B61-5871-454B-84B6-1A78B6693B86}" type="presParOf" srcId="{DA71DDB9-6997-430D-9946-17DA6BF2F229}" destId="{8F0AE73D-C408-468C-B056-A7896922485F}" srcOrd="10" destOrd="0" presId="urn:microsoft.com/office/officeart/2005/8/layout/vList2"/>
    <dgm:cxn modelId="{6F4A74E8-4DAA-4875-B4FC-AAEAB19E6CA3}" type="presParOf" srcId="{DA71DDB9-6997-430D-9946-17DA6BF2F229}" destId="{06740A5B-B7FE-461A-B061-35DE68D3171B}" srcOrd="11" destOrd="0" presId="urn:microsoft.com/office/officeart/2005/8/layout/vList2"/>
    <dgm:cxn modelId="{221779F9-8ED8-4F50-934A-12199285A102}" type="presParOf" srcId="{DA71DDB9-6997-430D-9946-17DA6BF2F229}" destId="{765E6BAD-40AF-4F9F-9F1A-E7925ABFD9C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63637E-EF04-447F-8409-D0315F936DC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F34B70A-F1F2-4661-9C84-27EF985C107E}">
      <dgm:prSet/>
      <dgm:spPr/>
      <dgm:t>
        <a:bodyPr/>
        <a:lstStyle/>
        <a:p>
          <a:r>
            <a:rPr lang="en-US" b="1"/>
            <a:t>Caring holistically to offer a support system for all </a:t>
          </a:r>
          <a:endParaRPr lang="en-US"/>
        </a:p>
      </dgm:t>
    </dgm:pt>
    <dgm:pt modelId="{75B7AC54-F75D-4257-84DA-1C23357494F6}" type="parTrans" cxnId="{9E500D4B-A695-4675-86A0-08577EDCD328}">
      <dgm:prSet/>
      <dgm:spPr/>
      <dgm:t>
        <a:bodyPr/>
        <a:lstStyle/>
        <a:p>
          <a:endParaRPr lang="en-US"/>
        </a:p>
      </dgm:t>
    </dgm:pt>
    <dgm:pt modelId="{392FF4DB-E256-4BFF-BB97-2E3594FDC30E}" type="sibTrans" cxnId="{9E500D4B-A695-4675-86A0-08577EDCD328}">
      <dgm:prSet/>
      <dgm:spPr/>
      <dgm:t>
        <a:bodyPr/>
        <a:lstStyle/>
        <a:p>
          <a:endParaRPr lang="en-US"/>
        </a:p>
      </dgm:t>
    </dgm:pt>
    <dgm:pt modelId="{AEEFBE9B-982D-4965-ADF4-B4B04533043E}">
      <dgm:prSet/>
      <dgm:spPr/>
      <dgm:t>
        <a:bodyPr/>
        <a:lstStyle/>
        <a:p>
          <a:r>
            <a:rPr lang="en-US" b="1"/>
            <a:t>Multidisciplinary approach</a:t>
          </a:r>
          <a:endParaRPr lang="en-US"/>
        </a:p>
      </dgm:t>
    </dgm:pt>
    <dgm:pt modelId="{2E9A6D37-C823-4803-BD02-E5FB6208F191}" type="parTrans" cxnId="{BA917152-6864-47FD-80F6-AA1E62B7BA8E}">
      <dgm:prSet/>
      <dgm:spPr/>
      <dgm:t>
        <a:bodyPr/>
        <a:lstStyle/>
        <a:p>
          <a:endParaRPr lang="en-US"/>
        </a:p>
      </dgm:t>
    </dgm:pt>
    <dgm:pt modelId="{33BEC776-8CE3-42F8-A0AD-C8ADD780FCB2}" type="sibTrans" cxnId="{BA917152-6864-47FD-80F6-AA1E62B7BA8E}">
      <dgm:prSet/>
      <dgm:spPr/>
      <dgm:t>
        <a:bodyPr/>
        <a:lstStyle/>
        <a:p>
          <a:endParaRPr lang="en-US"/>
        </a:p>
      </dgm:t>
    </dgm:pt>
    <dgm:pt modelId="{C2F3E31E-EB46-400F-8083-CF2579524FEC}">
      <dgm:prSet/>
      <dgm:spPr/>
      <dgm:t>
        <a:bodyPr/>
        <a:lstStyle/>
        <a:p>
          <a:r>
            <a:rPr lang="en-US" b="1"/>
            <a:t>Generalised awareness – reported as terminal care</a:t>
          </a:r>
          <a:endParaRPr lang="en-US"/>
        </a:p>
      </dgm:t>
    </dgm:pt>
    <dgm:pt modelId="{E41DBAE1-9E9D-4E22-B2C2-4668124F8C89}" type="parTrans" cxnId="{D3D4FA09-8EE1-4DA8-8AAF-9D38B3388364}">
      <dgm:prSet/>
      <dgm:spPr/>
      <dgm:t>
        <a:bodyPr/>
        <a:lstStyle/>
        <a:p>
          <a:endParaRPr lang="en-US"/>
        </a:p>
      </dgm:t>
    </dgm:pt>
    <dgm:pt modelId="{3138D0D5-10BC-40D5-9EF0-82D2CB577156}" type="sibTrans" cxnId="{D3D4FA09-8EE1-4DA8-8AAF-9D38B3388364}">
      <dgm:prSet/>
      <dgm:spPr/>
      <dgm:t>
        <a:bodyPr/>
        <a:lstStyle/>
        <a:p>
          <a:endParaRPr lang="en-US"/>
        </a:p>
      </dgm:t>
    </dgm:pt>
    <dgm:pt modelId="{F6E301F4-9DB2-4CC1-ACF0-F034B7F792FE}">
      <dgm:prSet/>
      <dgm:spPr/>
      <dgm:t>
        <a:bodyPr/>
        <a:lstStyle/>
        <a:p>
          <a:r>
            <a:rPr lang="en-US" b="1"/>
            <a:t>Comfort = pain management</a:t>
          </a:r>
          <a:endParaRPr lang="en-US"/>
        </a:p>
      </dgm:t>
    </dgm:pt>
    <dgm:pt modelId="{95DE58FD-7C27-438A-A437-0E00EB58EBCC}" type="parTrans" cxnId="{94EEBD07-4C44-40D8-ADFA-A416D312AD2A}">
      <dgm:prSet/>
      <dgm:spPr/>
      <dgm:t>
        <a:bodyPr/>
        <a:lstStyle/>
        <a:p>
          <a:endParaRPr lang="en-US"/>
        </a:p>
      </dgm:t>
    </dgm:pt>
    <dgm:pt modelId="{53B91283-D44F-4263-AC5D-499F7A606A05}" type="sibTrans" cxnId="{94EEBD07-4C44-40D8-ADFA-A416D312AD2A}">
      <dgm:prSet/>
      <dgm:spPr/>
      <dgm:t>
        <a:bodyPr/>
        <a:lstStyle/>
        <a:p>
          <a:endParaRPr lang="en-US"/>
        </a:p>
      </dgm:t>
    </dgm:pt>
    <dgm:pt modelId="{C4817027-737E-4CD4-A3EF-60C539D70D82}">
      <dgm:prSet/>
      <dgm:spPr/>
      <dgm:t>
        <a:bodyPr/>
        <a:lstStyle/>
        <a:p>
          <a:r>
            <a:rPr lang="en-US" b="1" dirty="0"/>
            <a:t>Not typically related to dementia care </a:t>
          </a:r>
          <a:endParaRPr lang="en-US" dirty="0"/>
        </a:p>
      </dgm:t>
    </dgm:pt>
    <dgm:pt modelId="{74272719-52F0-43DE-8009-917CCBCBED31}" type="parTrans" cxnId="{A2078899-0DF7-473A-95AE-60250709BEFC}">
      <dgm:prSet/>
      <dgm:spPr/>
      <dgm:t>
        <a:bodyPr/>
        <a:lstStyle/>
        <a:p>
          <a:endParaRPr lang="en-US"/>
        </a:p>
      </dgm:t>
    </dgm:pt>
    <dgm:pt modelId="{CF85C955-EF22-4A3E-97B6-0C0FDE1D1BD8}" type="sibTrans" cxnId="{A2078899-0DF7-473A-95AE-60250709BEFC}">
      <dgm:prSet/>
      <dgm:spPr/>
      <dgm:t>
        <a:bodyPr/>
        <a:lstStyle/>
        <a:p>
          <a:endParaRPr lang="en-US"/>
        </a:p>
      </dgm:t>
    </dgm:pt>
    <dgm:pt modelId="{4D0F0081-883A-4595-96B6-8136EB108A2E}">
      <dgm:prSet/>
      <dgm:spPr/>
      <dgm:t>
        <a:bodyPr/>
        <a:lstStyle/>
        <a:p>
          <a:r>
            <a:rPr lang="en-US" b="1"/>
            <a:t>Not sure how to provide EOL care for someone living with dementia</a:t>
          </a:r>
          <a:endParaRPr lang="en-US"/>
        </a:p>
      </dgm:t>
    </dgm:pt>
    <dgm:pt modelId="{6ADE958F-A130-452E-BAF2-B7D9C09E4DDF}" type="parTrans" cxnId="{5C43FC11-DC47-405D-A5C7-ED4580B4FE10}">
      <dgm:prSet/>
      <dgm:spPr/>
      <dgm:t>
        <a:bodyPr/>
        <a:lstStyle/>
        <a:p>
          <a:endParaRPr lang="en-US"/>
        </a:p>
      </dgm:t>
    </dgm:pt>
    <dgm:pt modelId="{47227EEA-DBCD-4413-87C4-17399C277346}" type="sibTrans" cxnId="{5C43FC11-DC47-405D-A5C7-ED4580B4FE10}">
      <dgm:prSet/>
      <dgm:spPr/>
      <dgm:t>
        <a:bodyPr/>
        <a:lstStyle/>
        <a:p>
          <a:endParaRPr lang="en-US"/>
        </a:p>
      </dgm:t>
    </dgm:pt>
    <dgm:pt modelId="{31DED2CA-B813-4F64-9CFC-1286CD0FC903}" type="pres">
      <dgm:prSet presAssocID="{2B63637E-EF04-447F-8409-D0315F936DC4}" presName="vert0" presStyleCnt="0">
        <dgm:presLayoutVars>
          <dgm:dir/>
          <dgm:animOne val="branch"/>
          <dgm:animLvl val="lvl"/>
        </dgm:presLayoutVars>
      </dgm:prSet>
      <dgm:spPr/>
    </dgm:pt>
    <dgm:pt modelId="{1017973D-C033-4792-BA06-E1E23A386F9D}" type="pres">
      <dgm:prSet presAssocID="{DF34B70A-F1F2-4661-9C84-27EF985C107E}" presName="thickLine" presStyleLbl="alignNode1" presStyleIdx="0" presStyleCnt="6"/>
      <dgm:spPr/>
    </dgm:pt>
    <dgm:pt modelId="{3E070A3E-5E65-41EE-BBB2-28F3C8C590D8}" type="pres">
      <dgm:prSet presAssocID="{DF34B70A-F1F2-4661-9C84-27EF985C107E}" presName="horz1" presStyleCnt="0"/>
      <dgm:spPr/>
    </dgm:pt>
    <dgm:pt modelId="{AEA788CB-C7DD-488F-AE0D-0AC53A399FD6}" type="pres">
      <dgm:prSet presAssocID="{DF34B70A-F1F2-4661-9C84-27EF985C107E}" presName="tx1" presStyleLbl="revTx" presStyleIdx="0" presStyleCnt="6"/>
      <dgm:spPr/>
    </dgm:pt>
    <dgm:pt modelId="{B274D874-ED61-409E-B76E-330838F09314}" type="pres">
      <dgm:prSet presAssocID="{DF34B70A-F1F2-4661-9C84-27EF985C107E}" presName="vert1" presStyleCnt="0"/>
      <dgm:spPr/>
    </dgm:pt>
    <dgm:pt modelId="{987A4323-C543-42B0-BEAB-CFDE9B9F19C7}" type="pres">
      <dgm:prSet presAssocID="{AEEFBE9B-982D-4965-ADF4-B4B04533043E}" presName="thickLine" presStyleLbl="alignNode1" presStyleIdx="1" presStyleCnt="6"/>
      <dgm:spPr/>
    </dgm:pt>
    <dgm:pt modelId="{5A61F33E-4312-4615-A6DC-FCAE1B435D32}" type="pres">
      <dgm:prSet presAssocID="{AEEFBE9B-982D-4965-ADF4-B4B04533043E}" presName="horz1" presStyleCnt="0"/>
      <dgm:spPr/>
    </dgm:pt>
    <dgm:pt modelId="{4732D038-8F74-4045-8211-0752D4B1A15F}" type="pres">
      <dgm:prSet presAssocID="{AEEFBE9B-982D-4965-ADF4-B4B04533043E}" presName="tx1" presStyleLbl="revTx" presStyleIdx="1" presStyleCnt="6"/>
      <dgm:spPr/>
    </dgm:pt>
    <dgm:pt modelId="{A53BCDA1-6C77-48E5-84A0-BCED8109E103}" type="pres">
      <dgm:prSet presAssocID="{AEEFBE9B-982D-4965-ADF4-B4B04533043E}" presName="vert1" presStyleCnt="0"/>
      <dgm:spPr/>
    </dgm:pt>
    <dgm:pt modelId="{B9BAE5E3-1DCB-4453-8E3F-B2BF7DA04C35}" type="pres">
      <dgm:prSet presAssocID="{C2F3E31E-EB46-400F-8083-CF2579524FEC}" presName="thickLine" presStyleLbl="alignNode1" presStyleIdx="2" presStyleCnt="6"/>
      <dgm:spPr/>
    </dgm:pt>
    <dgm:pt modelId="{ABDD1615-082B-4128-A804-7AB0BF7C3A89}" type="pres">
      <dgm:prSet presAssocID="{C2F3E31E-EB46-400F-8083-CF2579524FEC}" presName="horz1" presStyleCnt="0"/>
      <dgm:spPr/>
    </dgm:pt>
    <dgm:pt modelId="{DEF07B9E-DAEE-4EF6-B81F-AD77518B135F}" type="pres">
      <dgm:prSet presAssocID="{C2F3E31E-EB46-400F-8083-CF2579524FEC}" presName="tx1" presStyleLbl="revTx" presStyleIdx="2" presStyleCnt="6"/>
      <dgm:spPr/>
    </dgm:pt>
    <dgm:pt modelId="{2E0DC8CB-D440-45EE-BEB7-4A7FF80D6436}" type="pres">
      <dgm:prSet presAssocID="{C2F3E31E-EB46-400F-8083-CF2579524FEC}" presName="vert1" presStyleCnt="0"/>
      <dgm:spPr/>
    </dgm:pt>
    <dgm:pt modelId="{FF34DB28-0E9C-4475-9EFF-19F7CB59C6C0}" type="pres">
      <dgm:prSet presAssocID="{F6E301F4-9DB2-4CC1-ACF0-F034B7F792FE}" presName="thickLine" presStyleLbl="alignNode1" presStyleIdx="3" presStyleCnt="6"/>
      <dgm:spPr/>
    </dgm:pt>
    <dgm:pt modelId="{411226EF-2820-456E-B049-2F308E5ADE9B}" type="pres">
      <dgm:prSet presAssocID="{F6E301F4-9DB2-4CC1-ACF0-F034B7F792FE}" presName="horz1" presStyleCnt="0"/>
      <dgm:spPr/>
    </dgm:pt>
    <dgm:pt modelId="{7218E69F-5E7C-4134-A2E7-E760A6CC4E4D}" type="pres">
      <dgm:prSet presAssocID="{F6E301F4-9DB2-4CC1-ACF0-F034B7F792FE}" presName="tx1" presStyleLbl="revTx" presStyleIdx="3" presStyleCnt="6"/>
      <dgm:spPr/>
    </dgm:pt>
    <dgm:pt modelId="{F5CABA30-FF54-4DC1-9C92-050AC40C113B}" type="pres">
      <dgm:prSet presAssocID="{F6E301F4-9DB2-4CC1-ACF0-F034B7F792FE}" presName="vert1" presStyleCnt="0"/>
      <dgm:spPr/>
    </dgm:pt>
    <dgm:pt modelId="{747BC1DD-42B2-4622-89FF-6EEAFE3C0A75}" type="pres">
      <dgm:prSet presAssocID="{C4817027-737E-4CD4-A3EF-60C539D70D82}" presName="thickLine" presStyleLbl="alignNode1" presStyleIdx="4" presStyleCnt="6"/>
      <dgm:spPr/>
    </dgm:pt>
    <dgm:pt modelId="{0C62F2F9-F516-41A1-B082-FB9C5FC7709A}" type="pres">
      <dgm:prSet presAssocID="{C4817027-737E-4CD4-A3EF-60C539D70D82}" presName="horz1" presStyleCnt="0"/>
      <dgm:spPr/>
    </dgm:pt>
    <dgm:pt modelId="{B3F573AA-674F-429D-843B-117115B60F09}" type="pres">
      <dgm:prSet presAssocID="{C4817027-737E-4CD4-A3EF-60C539D70D82}" presName="tx1" presStyleLbl="revTx" presStyleIdx="4" presStyleCnt="6"/>
      <dgm:spPr/>
    </dgm:pt>
    <dgm:pt modelId="{79484A29-3F5D-49DB-A24B-920EDA7A474B}" type="pres">
      <dgm:prSet presAssocID="{C4817027-737E-4CD4-A3EF-60C539D70D82}" presName="vert1" presStyleCnt="0"/>
      <dgm:spPr/>
    </dgm:pt>
    <dgm:pt modelId="{79D0F52A-B9F0-4B7B-AB29-8123AD04FD87}" type="pres">
      <dgm:prSet presAssocID="{4D0F0081-883A-4595-96B6-8136EB108A2E}" presName="thickLine" presStyleLbl="alignNode1" presStyleIdx="5" presStyleCnt="6"/>
      <dgm:spPr/>
    </dgm:pt>
    <dgm:pt modelId="{6FF65A17-4A49-4676-AC8B-879BCEED15EA}" type="pres">
      <dgm:prSet presAssocID="{4D0F0081-883A-4595-96B6-8136EB108A2E}" presName="horz1" presStyleCnt="0"/>
      <dgm:spPr/>
    </dgm:pt>
    <dgm:pt modelId="{39CC1F50-6312-4F59-AF20-134DB2EF5B5B}" type="pres">
      <dgm:prSet presAssocID="{4D0F0081-883A-4595-96B6-8136EB108A2E}" presName="tx1" presStyleLbl="revTx" presStyleIdx="5" presStyleCnt="6"/>
      <dgm:spPr/>
    </dgm:pt>
    <dgm:pt modelId="{D5009ADD-7DCD-4804-89A2-EC7352D4A401}" type="pres">
      <dgm:prSet presAssocID="{4D0F0081-883A-4595-96B6-8136EB108A2E}" presName="vert1" presStyleCnt="0"/>
      <dgm:spPr/>
    </dgm:pt>
  </dgm:ptLst>
  <dgm:cxnLst>
    <dgm:cxn modelId="{94EEBD07-4C44-40D8-ADFA-A416D312AD2A}" srcId="{2B63637E-EF04-447F-8409-D0315F936DC4}" destId="{F6E301F4-9DB2-4CC1-ACF0-F034B7F792FE}" srcOrd="3" destOrd="0" parTransId="{95DE58FD-7C27-438A-A437-0E00EB58EBCC}" sibTransId="{53B91283-D44F-4263-AC5D-499F7A606A05}"/>
    <dgm:cxn modelId="{D3D4FA09-8EE1-4DA8-8AAF-9D38B3388364}" srcId="{2B63637E-EF04-447F-8409-D0315F936DC4}" destId="{C2F3E31E-EB46-400F-8083-CF2579524FEC}" srcOrd="2" destOrd="0" parTransId="{E41DBAE1-9E9D-4E22-B2C2-4668124F8C89}" sibTransId="{3138D0D5-10BC-40D5-9EF0-82D2CB577156}"/>
    <dgm:cxn modelId="{5C43FC11-DC47-405D-A5C7-ED4580B4FE10}" srcId="{2B63637E-EF04-447F-8409-D0315F936DC4}" destId="{4D0F0081-883A-4595-96B6-8136EB108A2E}" srcOrd="5" destOrd="0" parTransId="{6ADE958F-A130-452E-BAF2-B7D9C09E4DDF}" sibTransId="{47227EEA-DBCD-4413-87C4-17399C277346}"/>
    <dgm:cxn modelId="{346DD632-FB27-471B-AA61-FCA9AF812836}" type="presOf" srcId="{2B63637E-EF04-447F-8409-D0315F936DC4}" destId="{31DED2CA-B813-4F64-9CFC-1286CD0FC903}" srcOrd="0" destOrd="0" presId="urn:microsoft.com/office/officeart/2008/layout/LinedList"/>
    <dgm:cxn modelId="{9E500D4B-A695-4675-86A0-08577EDCD328}" srcId="{2B63637E-EF04-447F-8409-D0315F936DC4}" destId="{DF34B70A-F1F2-4661-9C84-27EF985C107E}" srcOrd="0" destOrd="0" parTransId="{75B7AC54-F75D-4257-84DA-1C23357494F6}" sibTransId="{392FF4DB-E256-4BFF-BB97-2E3594FDC30E}"/>
    <dgm:cxn modelId="{BA917152-6864-47FD-80F6-AA1E62B7BA8E}" srcId="{2B63637E-EF04-447F-8409-D0315F936DC4}" destId="{AEEFBE9B-982D-4965-ADF4-B4B04533043E}" srcOrd="1" destOrd="0" parTransId="{2E9A6D37-C823-4803-BD02-E5FB6208F191}" sibTransId="{33BEC776-8CE3-42F8-A0AD-C8ADD780FCB2}"/>
    <dgm:cxn modelId="{6794DC91-3EE5-49F1-B74E-D972244BDF9D}" type="presOf" srcId="{AEEFBE9B-982D-4965-ADF4-B4B04533043E}" destId="{4732D038-8F74-4045-8211-0752D4B1A15F}" srcOrd="0" destOrd="0" presId="urn:microsoft.com/office/officeart/2008/layout/LinedList"/>
    <dgm:cxn modelId="{A2078899-0DF7-473A-95AE-60250709BEFC}" srcId="{2B63637E-EF04-447F-8409-D0315F936DC4}" destId="{C4817027-737E-4CD4-A3EF-60C539D70D82}" srcOrd="4" destOrd="0" parTransId="{74272719-52F0-43DE-8009-917CCBCBED31}" sibTransId="{CF85C955-EF22-4A3E-97B6-0C0FDE1D1BD8}"/>
    <dgm:cxn modelId="{235D179B-035B-49C2-858B-B195B0997E74}" type="presOf" srcId="{C2F3E31E-EB46-400F-8083-CF2579524FEC}" destId="{DEF07B9E-DAEE-4EF6-B81F-AD77518B135F}" srcOrd="0" destOrd="0" presId="urn:microsoft.com/office/officeart/2008/layout/LinedList"/>
    <dgm:cxn modelId="{3BEA06CC-46B3-44D5-9D77-92CE807D1AC9}" type="presOf" srcId="{C4817027-737E-4CD4-A3EF-60C539D70D82}" destId="{B3F573AA-674F-429D-843B-117115B60F09}" srcOrd="0" destOrd="0" presId="urn:microsoft.com/office/officeart/2008/layout/LinedList"/>
    <dgm:cxn modelId="{7E5881D5-7A3E-4D59-B59A-5FAC3195C6D8}" type="presOf" srcId="{4D0F0081-883A-4595-96B6-8136EB108A2E}" destId="{39CC1F50-6312-4F59-AF20-134DB2EF5B5B}" srcOrd="0" destOrd="0" presId="urn:microsoft.com/office/officeart/2008/layout/LinedList"/>
    <dgm:cxn modelId="{DC0B76DA-71C2-4C17-B240-B8C0C96513B8}" type="presOf" srcId="{DF34B70A-F1F2-4661-9C84-27EF985C107E}" destId="{AEA788CB-C7DD-488F-AE0D-0AC53A399FD6}" srcOrd="0" destOrd="0" presId="urn:microsoft.com/office/officeart/2008/layout/LinedList"/>
    <dgm:cxn modelId="{C5C117EE-09F8-4927-96F5-92D395A5EB3B}" type="presOf" srcId="{F6E301F4-9DB2-4CC1-ACF0-F034B7F792FE}" destId="{7218E69F-5E7C-4134-A2E7-E760A6CC4E4D}" srcOrd="0" destOrd="0" presId="urn:microsoft.com/office/officeart/2008/layout/LinedList"/>
    <dgm:cxn modelId="{23D5D325-B83C-4660-9689-9033BE297047}" type="presParOf" srcId="{31DED2CA-B813-4F64-9CFC-1286CD0FC903}" destId="{1017973D-C033-4792-BA06-E1E23A386F9D}" srcOrd="0" destOrd="0" presId="urn:microsoft.com/office/officeart/2008/layout/LinedList"/>
    <dgm:cxn modelId="{92D05F5D-4A9C-434F-970A-D8EC49C1B4C0}" type="presParOf" srcId="{31DED2CA-B813-4F64-9CFC-1286CD0FC903}" destId="{3E070A3E-5E65-41EE-BBB2-28F3C8C590D8}" srcOrd="1" destOrd="0" presId="urn:microsoft.com/office/officeart/2008/layout/LinedList"/>
    <dgm:cxn modelId="{CAC70D9A-6305-4DF3-B950-07A9C1C8CDBB}" type="presParOf" srcId="{3E070A3E-5E65-41EE-BBB2-28F3C8C590D8}" destId="{AEA788CB-C7DD-488F-AE0D-0AC53A399FD6}" srcOrd="0" destOrd="0" presId="urn:microsoft.com/office/officeart/2008/layout/LinedList"/>
    <dgm:cxn modelId="{7051F9B8-D96A-498A-9682-0B2A599AE259}" type="presParOf" srcId="{3E070A3E-5E65-41EE-BBB2-28F3C8C590D8}" destId="{B274D874-ED61-409E-B76E-330838F09314}" srcOrd="1" destOrd="0" presId="urn:microsoft.com/office/officeart/2008/layout/LinedList"/>
    <dgm:cxn modelId="{C3EE3314-DB02-4898-8426-55C7FAE1A619}" type="presParOf" srcId="{31DED2CA-B813-4F64-9CFC-1286CD0FC903}" destId="{987A4323-C543-42B0-BEAB-CFDE9B9F19C7}" srcOrd="2" destOrd="0" presId="urn:microsoft.com/office/officeart/2008/layout/LinedList"/>
    <dgm:cxn modelId="{3CE02713-9D98-4E56-83A2-96FE10C43AD1}" type="presParOf" srcId="{31DED2CA-B813-4F64-9CFC-1286CD0FC903}" destId="{5A61F33E-4312-4615-A6DC-FCAE1B435D32}" srcOrd="3" destOrd="0" presId="urn:microsoft.com/office/officeart/2008/layout/LinedList"/>
    <dgm:cxn modelId="{A89E14E9-7355-45CA-8B4E-93B094186569}" type="presParOf" srcId="{5A61F33E-4312-4615-A6DC-FCAE1B435D32}" destId="{4732D038-8F74-4045-8211-0752D4B1A15F}" srcOrd="0" destOrd="0" presId="urn:microsoft.com/office/officeart/2008/layout/LinedList"/>
    <dgm:cxn modelId="{92C0C5C1-6375-443F-9B52-832435BA7C00}" type="presParOf" srcId="{5A61F33E-4312-4615-A6DC-FCAE1B435D32}" destId="{A53BCDA1-6C77-48E5-84A0-BCED8109E103}" srcOrd="1" destOrd="0" presId="urn:microsoft.com/office/officeart/2008/layout/LinedList"/>
    <dgm:cxn modelId="{66098AB7-70E8-47D8-9C4B-794F8606CA6A}" type="presParOf" srcId="{31DED2CA-B813-4F64-9CFC-1286CD0FC903}" destId="{B9BAE5E3-1DCB-4453-8E3F-B2BF7DA04C35}" srcOrd="4" destOrd="0" presId="urn:microsoft.com/office/officeart/2008/layout/LinedList"/>
    <dgm:cxn modelId="{892E52D4-16C9-4C36-AF71-0F9E7569CD74}" type="presParOf" srcId="{31DED2CA-B813-4F64-9CFC-1286CD0FC903}" destId="{ABDD1615-082B-4128-A804-7AB0BF7C3A89}" srcOrd="5" destOrd="0" presId="urn:microsoft.com/office/officeart/2008/layout/LinedList"/>
    <dgm:cxn modelId="{82DA96F8-78DD-4422-B7AC-6393ED909121}" type="presParOf" srcId="{ABDD1615-082B-4128-A804-7AB0BF7C3A89}" destId="{DEF07B9E-DAEE-4EF6-B81F-AD77518B135F}" srcOrd="0" destOrd="0" presId="urn:microsoft.com/office/officeart/2008/layout/LinedList"/>
    <dgm:cxn modelId="{88ACF545-21DB-45C4-A036-8AD9105C1E37}" type="presParOf" srcId="{ABDD1615-082B-4128-A804-7AB0BF7C3A89}" destId="{2E0DC8CB-D440-45EE-BEB7-4A7FF80D6436}" srcOrd="1" destOrd="0" presId="urn:microsoft.com/office/officeart/2008/layout/LinedList"/>
    <dgm:cxn modelId="{F95C1887-9CEA-4717-B262-08A931FD627F}" type="presParOf" srcId="{31DED2CA-B813-4F64-9CFC-1286CD0FC903}" destId="{FF34DB28-0E9C-4475-9EFF-19F7CB59C6C0}" srcOrd="6" destOrd="0" presId="urn:microsoft.com/office/officeart/2008/layout/LinedList"/>
    <dgm:cxn modelId="{4C5D7885-B1C1-440A-8D52-843BC6AF17A8}" type="presParOf" srcId="{31DED2CA-B813-4F64-9CFC-1286CD0FC903}" destId="{411226EF-2820-456E-B049-2F308E5ADE9B}" srcOrd="7" destOrd="0" presId="urn:microsoft.com/office/officeart/2008/layout/LinedList"/>
    <dgm:cxn modelId="{EE78F6F5-882A-422C-92CB-BDFF48EA8276}" type="presParOf" srcId="{411226EF-2820-456E-B049-2F308E5ADE9B}" destId="{7218E69F-5E7C-4134-A2E7-E760A6CC4E4D}" srcOrd="0" destOrd="0" presId="urn:microsoft.com/office/officeart/2008/layout/LinedList"/>
    <dgm:cxn modelId="{0E0B1172-612F-415B-8208-C9BC62BDC3CB}" type="presParOf" srcId="{411226EF-2820-456E-B049-2F308E5ADE9B}" destId="{F5CABA30-FF54-4DC1-9C92-050AC40C113B}" srcOrd="1" destOrd="0" presId="urn:microsoft.com/office/officeart/2008/layout/LinedList"/>
    <dgm:cxn modelId="{78015777-51B0-4A93-9967-79106BF7B33C}" type="presParOf" srcId="{31DED2CA-B813-4F64-9CFC-1286CD0FC903}" destId="{747BC1DD-42B2-4622-89FF-6EEAFE3C0A75}" srcOrd="8" destOrd="0" presId="urn:microsoft.com/office/officeart/2008/layout/LinedList"/>
    <dgm:cxn modelId="{83F203DB-95F2-4F41-8F04-9ACFEC699B8F}" type="presParOf" srcId="{31DED2CA-B813-4F64-9CFC-1286CD0FC903}" destId="{0C62F2F9-F516-41A1-B082-FB9C5FC7709A}" srcOrd="9" destOrd="0" presId="urn:microsoft.com/office/officeart/2008/layout/LinedList"/>
    <dgm:cxn modelId="{0720CC63-87D9-49FD-B3D8-6FEA81549294}" type="presParOf" srcId="{0C62F2F9-F516-41A1-B082-FB9C5FC7709A}" destId="{B3F573AA-674F-429D-843B-117115B60F09}" srcOrd="0" destOrd="0" presId="urn:microsoft.com/office/officeart/2008/layout/LinedList"/>
    <dgm:cxn modelId="{3A30750E-1E5E-45B6-B424-1C33C8280EAA}" type="presParOf" srcId="{0C62F2F9-F516-41A1-B082-FB9C5FC7709A}" destId="{79484A29-3F5D-49DB-A24B-920EDA7A474B}" srcOrd="1" destOrd="0" presId="urn:microsoft.com/office/officeart/2008/layout/LinedList"/>
    <dgm:cxn modelId="{DABDE385-C151-4B3E-B517-4D9FA2046261}" type="presParOf" srcId="{31DED2CA-B813-4F64-9CFC-1286CD0FC903}" destId="{79D0F52A-B9F0-4B7B-AB29-8123AD04FD87}" srcOrd="10" destOrd="0" presId="urn:microsoft.com/office/officeart/2008/layout/LinedList"/>
    <dgm:cxn modelId="{821201FD-F7E9-446F-B732-BCA0AD575AE2}" type="presParOf" srcId="{31DED2CA-B813-4F64-9CFC-1286CD0FC903}" destId="{6FF65A17-4A49-4676-AC8B-879BCEED15EA}" srcOrd="11" destOrd="0" presId="urn:microsoft.com/office/officeart/2008/layout/LinedList"/>
    <dgm:cxn modelId="{2916DE17-6764-416F-BC01-D27D08F9DA86}" type="presParOf" srcId="{6FF65A17-4A49-4676-AC8B-879BCEED15EA}" destId="{39CC1F50-6312-4F59-AF20-134DB2EF5B5B}" srcOrd="0" destOrd="0" presId="urn:microsoft.com/office/officeart/2008/layout/LinedList"/>
    <dgm:cxn modelId="{90E17130-48B7-4B6A-995E-20750E8CE787}" type="presParOf" srcId="{6FF65A17-4A49-4676-AC8B-879BCEED15EA}" destId="{D5009ADD-7DCD-4804-89A2-EC7352D4A40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2FFCB6-3390-4DBA-8140-12613D13F4C1}"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78EA082-4B35-4063-8D2D-131E011FD5EC}">
      <dgm:prSet custT="1"/>
      <dgm:spPr/>
      <dgm:t>
        <a:bodyPr/>
        <a:lstStyle/>
        <a:p>
          <a:r>
            <a:rPr lang="en-US" sz="2000"/>
            <a:t>Dementia is a terminal illness  with NO CURE</a:t>
          </a:r>
        </a:p>
      </dgm:t>
    </dgm:pt>
    <dgm:pt modelId="{B0F36B7A-E1F1-4801-9AFD-E2C8E7667B63}" type="parTrans" cxnId="{4CDB3F33-CCB8-42B5-9C08-C6FF5329087C}">
      <dgm:prSet/>
      <dgm:spPr/>
      <dgm:t>
        <a:bodyPr/>
        <a:lstStyle/>
        <a:p>
          <a:endParaRPr lang="en-US" sz="2000"/>
        </a:p>
      </dgm:t>
    </dgm:pt>
    <dgm:pt modelId="{A656E806-A792-48D6-87C5-9344BDB818F6}" type="sibTrans" cxnId="{4CDB3F33-CCB8-42B5-9C08-C6FF5329087C}">
      <dgm:prSet/>
      <dgm:spPr/>
      <dgm:t>
        <a:bodyPr/>
        <a:lstStyle/>
        <a:p>
          <a:endParaRPr lang="en-US" sz="2000"/>
        </a:p>
      </dgm:t>
    </dgm:pt>
    <dgm:pt modelId="{86206E2E-FEFA-497C-A9BD-46146AB6B019}">
      <dgm:prSet custT="1"/>
      <dgm:spPr/>
      <dgm:t>
        <a:bodyPr/>
        <a:lstStyle/>
        <a:p>
          <a:r>
            <a:rPr lang="en-US" sz="2000"/>
            <a:t>Gradual decline with more acute illnesses</a:t>
          </a:r>
        </a:p>
      </dgm:t>
    </dgm:pt>
    <dgm:pt modelId="{F142FE92-3701-4843-98F6-E85F95A5AC06}" type="parTrans" cxnId="{6578EEBC-F3E5-4777-BE8D-695FA702AEBA}">
      <dgm:prSet/>
      <dgm:spPr/>
      <dgm:t>
        <a:bodyPr/>
        <a:lstStyle/>
        <a:p>
          <a:endParaRPr lang="en-US" sz="2000"/>
        </a:p>
      </dgm:t>
    </dgm:pt>
    <dgm:pt modelId="{65A5A6EA-9316-4BC3-A5A1-D35BB21D21EF}" type="sibTrans" cxnId="{6578EEBC-F3E5-4777-BE8D-695FA702AEBA}">
      <dgm:prSet/>
      <dgm:spPr/>
      <dgm:t>
        <a:bodyPr/>
        <a:lstStyle/>
        <a:p>
          <a:endParaRPr lang="en-US" sz="2000"/>
        </a:p>
      </dgm:t>
    </dgm:pt>
    <dgm:pt modelId="{9873B8A7-A24B-49B9-91CB-6DBBEE394320}">
      <dgm:prSet custT="1"/>
      <dgm:spPr/>
      <dgm:t>
        <a:bodyPr/>
        <a:lstStyle/>
        <a:p>
          <a:r>
            <a:rPr lang="en-US" sz="2000"/>
            <a:t>Focus:</a:t>
          </a:r>
        </a:p>
      </dgm:t>
    </dgm:pt>
    <dgm:pt modelId="{0B1B9F0A-365E-4F44-ACDB-2ACC3E05E45B}" type="parTrans" cxnId="{9B83A3BD-7A7E-4520-853C-7FB036C8945E}">
      <dgm:prSet/>
      <dgm:spPr/>
      <dgm:t>
        <a:bodyPr/>
        <a:lstStyle/>
        <a:p>
          <a:endParaRPr lang="en-US" sz="2000"/>
        </a:p>
      </dgm:t>
    </dgm:pt>
    <dgm:pt modelId="{1D5395A3-A219-47BA-A603-F28ECF9FEF2C}" type="sibTrans" cxnId="{9B83A3BD-7A7E-4520-853C-7FB036C8945E}">
      <dgm:prSet/>
      <dgm:spPr/>
      <dgm:t>
        <a:bodyPr/>
        <a:lstStyle/>
        <a:p>
          <a:endParaRPr lang="en-US" sz="2000"/>
        </a:p>
      </dgm:t>
    </dgm:pt>
    <dgm:pt modelId="{0CEF08B8-E7D4-4356-A6C1-0FB8BC4FE8F2}">
      <dgm:prSet custT="1"/>
      <dgm:spPr/>
      <dgm:t>
        <a:bodyPr/>
        <a:lstStyle/>
        <a:p>
          <a:r>
            <a:rPr lang="en-US" sz="2000" dirty="0"/>
            <a:t>-  Overall QoL</a:t>
          </a:r>
        </a:p>
      </dgm:t>
    </dgm:pt>
    <dgm:pt modelId="{35D501B5-E7AA-45C2-AFB0-FC1088D88C52}" type="parTrans" cxnId="{C58311F6-0C53-43C2-AF96-8A70B37E9C29}">
      <dgm:prSet/>
      <dgm:spPr/>
      <dgm:t>
        <a:bodyPr/>
        <a:lstStyle/>
        <a:p>
          <a:endParaRPr lang="en-US" sz="2000"/>
        </a:p>
      </dgm:t>
    </dgm:pt>
    <dgm:pt modelId="{E6524E10-0AE7-4FC5-A126-955E360D59A6}" type="sibTrans" cxnId="{C58311F6-0C53-43C2-AF96-8A70B37E9C29}">
      <dgm:prSet/>
      <dgm:spPr/>
      <dgm:t>
        <a:bodyPr/>
        <a:lstStyle/>
        <a:p>
          <a:endParaRPr lang="en-US" sz="2000"/>
        </a:p>
      </dgm:t>
    </dgm:pt>
    <dgm:pt modelId="{A69BC33A-0573-47DF-BFDF-453D359B4295}">
      <dgm:prSet custT="1"/>
      <dgm:spPr/>
      <dgm:t>
        <a:bodyPr/>
        <a:lstStyle/>
        <a:p>
          <a:r>
            <a:rPr lang="en-US" sz="2000" dirty="0"/>
            <a:t>-  Early recognition and treatment of pain/distress</a:t>
          </a:r>
        </a:p>
      </dgm:t>
    </dgm:pt>
    <dgm:pt modelId="{5CC3F2EB-17CF-4D53-8A8A-25696568144E}" type="parTrans" cxnId="{DB24380C-17FE-4318-B7C8-C746A5FF8CA6}">
      <dgm:prSet/>
      <dgm:spPr/>
      <dgm:t>
        <a:bodyPr/>
        <a:lstStyle/>
        <a:p>
          <a:endParaRPr lang="en-US" sz="2000"/>
        </a:p>
      </dgm:t>
    </dgm:pt>
    <dgm:pt modelId="{E9F871EE-57B4-4C5B-9185-17B64E0896E6}" type="sibTrans" cxnId="{DB24380C-17FE-4318-B7C8-C746A5FF8CA6}">
      <dgm:prSet/>
      <dgm:spPr/>
      <dgm:t>
        <a:bodyPr/>
        <a:lstStyle/>
        <a:p>
          <a:endParaRPr lang="en-US" sz="2000"/>
        </a:p>
      </dgm:t>
    </dgm:pt>
    <dgm:pt modelId="{537D6713-26AA-4961-86D8-DAE75855451F}">
      <dgm:prSet custT="1"/>
      <dgm:spPr/>
      <dgm:t>
        <a:bodyPr/>
        <a:lstStyle/>
        <a:p>
          <a:r>
            <a:rPr lang="en-US" sz="2000" dirty="0"/>
            <a:t>- Affirming life and treating dying as a normal process</a:t>
          </a:r>
        </a:p>
      </dgm:t>
    </dgm:pt>
    <dgm:pt modelId="{6D8596DF-7148-4051-8AAB-0E5F45A0DDC8}" type="parTrans" cxnId="{69B612D4-6470-4F9E-B7D7-55F81FBAAEA3}">
      <dgm:prSet/>
      <dgm:spPr/>
      <dgm:t>
        <a:bodyPr/>
        <a:lstStyle/>
        <a:p>
          <a:endParaRPr lang="en-US" sz="2000"/>
        </a:p>
      </dgm:t>
    </dgm:pt>
    <dgm:pt modelId="{D7C9C612-1DE8-4426-8447-FEDA3B48F9D3}" type="sibTrans" cxnId="{69B612D4-6470-4F9E-B7D7-55F81FBAAEA3}">
      <dgm:prSet/>
      <dgm:spPr/>
      <dgm:t>
        <a:bodyPr/>
        <a:lstStyle/>
        <a:p>
          <a:endParaRPr lang="en-US" sz="2000"/>
        </a:p>
      </dgm:t>
    </dgm:pt>
    <dgm:pt modelId="{5436D068-5DFD-4991-A466-0EC209D7A027}" type="pres">
      <dgm:prSet presAssocID="{6A2FFCB6-3390-4DBA-8140-12613D13F4C1}" presName="linear" presStyleCnt="0">
        <dgm:presLayoutVars>
          <dgm:animLvl val="lvl"/>
          <dgm:resizeHandles val="exact"/>
        </dgm:presLayoutVars>
      </dgm:prSet>
      <dgm:spPr/>
    </dgm:pt>
    <dgm:pt modelId="{5972CC2A-2AAA-48F1-B0E1-6AB49C4037BF}" type="pres">
      <dgm:prSet presAssocID="{378EA082-4B35-4063-8D2D-131E011FD5EC}" presName="parentText" presStyleLbl="node1" presStyleIdx="0" presStyleCnt="6">
        <dgm:presLayoutVars>
          <dgm:chMax val="0"/>
          <dgm:bulletEnabled val="1"/>
        </dgm:presLayoutVars>
      </dgm:prSet>
      <dgm:spPr/>
    </dgm:pt>
    <dgm:pt modelId="{B8824E6D-F0D0-4B3C-AE74-E892D1243C94}" type="pres">
      <dgm:prSet presAssocID="{A656E806-A792-48D6-87C5-9344BDB818F6}" presName="spacer" presStyleCnt="0"/>
      <dgm:spPr/>
    </dgm:pt>
    <dgm:pt modelId="{467C108E-0EB9-432C-9CE9-6DE3CCC05620}" type="pres">
      <dgm:prSet presAssocID="{86206E2E-FEFA-497C-A9BD-46146AB6B019}" presName="parentText" presStyleLbl="node1" presStyleIdx="1" presStyleCnt="6">
        <dgm:presLayoutVars>
          <dgm:chMax val="0"/>
          <dgm:bulletEnabled val="1"/>
        </dgm:presLayoutVars>
      </dgm:prSet>
      <dgm:spPr/>
    </dgm:pt>
    <dgm:pt modelId="{CD37011A-2290-48E8-89C1-F3A3E334EB6E}" type="pres">
      <dgm:prSet presAssocID="{65A5A6EA-9316-4BC3-A5A1-D35BB21D21EF}" presName="spacer" presStyleCnt="0"/>
      <dgm:spPr/>
    </dgm:pt>
    <dgm:pt modelId="{0D12CFC1-F03E-4065-86E8-210977FBB2CE}" type="pres">
      <dgm:prSet presAssocID="{9873B8A7-A24B-49B9-91CB-6DBBEE394320}" presName="parentText" presStyleLbl="node1" presStyleIdx="2" presStyleCnt="6">
        <dgm:presLayoutVars>
          <dgm:chMax val="0"/>
          <dgm:bulletEnabled val="1"/>
        </dgm:presLayoutVars>
      </dgm:prSet>
      <dgm:spPr/>
    </dgm:pt>
    <dgm:pt modelId="{1E08640A-9E5B-441B-9E89-5B2FADE05799}" type="pres">
      <dgm:prSet presAssocID="{1D5395A3-A219-47BA-A603-F28ECF9FEF2C}" presName="spacer" presStyleCnt="0"/>
      <dgm:spPr/>
    </dgm:pt>
    <dgm:pt modelId="{58263045-3E45-4FFE-A5D9-824117EDC832}" type="pres">
      <dgm:prSet presAssocID="{0CEF08B8-E7D4-4356-A6C1-0FB8BC4FE8F2}" presName="parentText" presStyleLbl="node1" presStyleIdx="3" presStyleCnt="6">
        <dgm:presLayoutVars>
          <dgm:chMax val="0"/>
          <dgm:bulletEnabled val="1"/>
        </dgm:presLayoutVars>
      </dgm:prSet>
      <dgm:spPr/>
    </dgm:pt>
    <dgm:pt modelId="{FC0484DD-FE89-4AD3-A247-927DA997F643}" type="pres">
      <dgm:prSet presAssocID="{E6524E10-0AE7-4FC5-A126-955E360D59A6}" presName="spacer" presStyleCnt="0"/>
      <dgm:spPr/>
    </dgm:pt>
    <dgm:pt modelId="{EEF1FC07-3E83-4337-986A-D1B667F305D9}" type="pres">
      <dgm:prSet presAssocID="{A69BC33A-0573-47DF-BFDF-453D359B4295}" presName="parentText" presStyleLbl="node1" presStyleIdx="4" presStyleCnt="6">
        <dgm:presLayoutVars>
          <dgm:chMax val="0"/>
          <dgm:bulletEnabled val="1"/>
        </dgm:presLayoutVars>
      </dgm:prSet>
      <dgm:spPr/>
    </dgm:pt>
    <dgm:pt modelId="{CB775392-4FB3-46DD-BB9E-FB8C16C9ABDF}" type="pres">
      <dgm:prSet presAssocID="{E9F871EE-57B4-4C5B-9185-17B64E0896E6}" presName="spacer" presStyleCnt="0"/>
      <dgm:spPr/>
    </dgm:pt>
    <dgm:pt modelId="{F57F738D-DFC0-4A24-8071-D6819961A9DD}" type="pres">
      <dgm:prSet presAssocID="{537D6713-26AA-4961-86D8-DAE75855451F}" presName="parentText" presStyleLbl="node1" presStyleIdx="5" presStyleCnt="6">
        <dgm:presLayoutVars>
          <dgm:chMax val="0"/>
          <dgm:bulletEnabled val="1"/>
        </dgm:presLayoutVars>
      </dgm:prSet>
      <dgm:spPr/>
    </dgm:pt>
  </dgm:ptLst>
  <dgm:cxnLst>
    <dgm:cxn modelId="{DB24380C-17FE-4318-B7C8-C746A5FF8CA6}" srcId="{6A2FFCB6-3390-4DBA-8140-12613D13F4C1}" destId="{A69BC33A-0573-47DF-BFDF-453D359B4295}" srcOrd="4" destOrd="0" parTransId="{5CC3F2EB-17CF-4D53-8A8A-25696568144E}" sibTransId="{E9F871EE-57B4-4C5B-9185-17B64E0896E6}"/>
    <dgm:cxn modelId="{CF931322-8C2B-4B3D-9C60-37CDD09A7A6B}" type="presOf" srcId="{537D6713-26AA-4961-86D8-DAE75855451F}" destId="{F57F738D-DFC0-4A24-8071-D6819961A9DD}" srcOrd="0" destOrd="0" presId="urn:microsoft.com/office/officeart/2005/8/layout/vList2"/>
    <dgm:cxn modelId="{7BFDE92E-209B-45AE-A373-204AFFABBD4D}" type="presOf" srcId="{6A2FFCB6-3390-4DBA-8140-12613D13F4C1}" destId="{5436D068-5DFD-4991-A466-0EC209D7A027}" srcOrd="0" destOrd="0" presId="urn:microsoft.com/office/officeart/2005/8/layout/vList2"/>
    <dgm:cxn modelId="{4CDB3F33-CCB8-42B5-9C08-C6FF5329087C}" srcId="{6A2FFCB6-3390-4DBA-8140-12613D13F4C1}" destId="{378EA082-4B35-4063-8D2D-131E011FD5EC}" srcOrd="0" destOrd="0" parTransId="{B0F36B7A-E1F1-4801-9AFD-E2C8E7667B63}" sibTransId="{A656E806-A792-48D6-87C5-9344BDB818F6}"/>
    <dgm:cxn modelId="{72966B43-72B8-4DFC-9516-EC29702253FE}" type="presOf" srcId="{9873B8A7-A24B-49B9-91CB-6DBBEE394320}" destId="{0D12CFC1-F03E-4065-86E8-210977FBB2CE}" srcOrd="0" destOrd="0" presId="urn:microsoft.com/office/officeart/2005/8/layout/vList2"/>
    <dgm:cxn modelId="{99361F44-E2BC-4046-B297-0FF18D91CF52}" type="presOf" srcId="{86206E2E-FEFA-497C-A9BD-46146AB6B019}" destId="{467C108E-0EB9-432C-9CE9-6DE3CCC05620}" srcOrd="0" destOrd="0" presId="urn:microsoft.com/office/officeart/2005/8/layout/vList2"/>
    <dgm:cxn modelId="{0DF8FDAB-C5D8-43A9-88C3-23C7F96829CA}" type="presOf" srcId="{0CEF08B8-E7D4-4356-A6C1-0FB8BC4FE8F2}" destId="{58263045-3E45-4FFE-A5D9-824117EDC832}" srcOrd="0" destOrd="0" presId="urn:microsoft.com/office/officeart/2005/8/layout/vList2"/>
    <dgm:cxn modelId="{6578EEBC-F3E5-4777-BE8D-695FA702AEBA}" srcId="{6A2FFCB6-3390-4DBA-8140-12613D13F4C1}" destId="{86206E2E-FEFA-497C-A9BD-46146AB6B019}" srcOrd="1" destOrd="0" parTransId="{F142FE92-3701-4843-98F6-E85F95A5AC06}" sibTransId="{65A5A6EA-9316-4BC3-A5A1-D35BB21D21EF}"/>
    <dgm:cxn modelId="{9B83A3BD-7A7E-4520-853C-7FB036C8945E}" srcId="{6A2FFCB6-3390-4DBA-8140-12613D13F4C1}" destId="{9873B8A7-A24B-49B9-91CB-6DBBEE394320}" srcOrd="2" destOrd="0" parTransId="{0B1B9F0A-365E-4F44-ACDB-2ACC3E05E45B}" sibTransId="{1D5395A3-A219-47BA-A603-F28ECF9FEF2C}"/>
    <dgm:cxn modelId="{69B612D4-6470-4F9E-B7D7-55F81FBAAEA3}" srcId="{6A2FFCB6-3390-4DBA-8140-12613D13F4C1}" destId="{537D6713-26AA-4961-86D8-DAE75855451F}" srcOrd="5" destOrd="0" parTransId="{6D8596DF-7148-4051-8AAB-0E5F45A0DDC8}" sibTransId="{D7C9C612-1DE8-4426-8447-FEDA3B48F9D3}"/>
    <dgm:cxn modelId="{C58C91DB-0342-4F6E-B24B-06C1402FFD90}" type="presOf" srcId="{A69BC33A-0573-47DF-BFDF-453D359B4295}" destId="{EEF1FC07-3E83-4337-986A-D1B667F305D9}" srcOrd="0" destOrd="0" presId="urn:microsoft.com/office/officeart/2005/8/layout/vList2"/>
    <dgm:cxn modelId="{E5D725E0-F3F1-42E3-8843-45B09832152F}" type="presOf" srcId="{378EA082-4B35-4063-8D2D-131E011FD5EC}" destId="{5972CC2A-2AAA-48F1-B0E1-6AB49C4037BF}" srcOrd="0" destOrd="0" presId="urn:microsoft.com/office/officeart/2005/8/layout/vList2"/>
    <dgm:cxn modelId="{C58311F6-0C53-43C2-AF96-8A70B37E9C29}" srcId="{6A2FFCB6-3390-4DBA-8140-12613D13F4C1}" destId="{0CEF08B8-E7D4-4356-A6C1-0FB8BC4FE8F2}" srcOrd="3" destOrd="0" parTransId="{35D501B5-E7AA-45C2-AFB0-FC1088D88C52}" sibTransId="{E6524E10-0AE7-4FC5-A126-955E360D59A6}"/>
    <dgm:cxn modelId="{E9249034-12F2-40DB-A552-C6CA9B14F55B}" type="presParOf" srcId="{5436D068-5DFD-4991-A466-0EC209D7A027}" destId="{5972CC2A-2AAA-48F1-B0E1-6AB49C4037BF}" srcOrd="0" destOrd="0" presId="urn:microsoft.com/office/officeart/2005/8/layout/vList2"/>
    <dgm:cxn modelId="{B894B421-2792-45B6-99AE-03A9D2D58CBC}" type="presParOf" srcId="{5436D068-5DFD-4991-A466-0EC209D7A027}" destId="{B8824E6D-F0D0-4B3C-AE74-E892D1243C94}" srcOrd="1" destOrd="0" presId="urn:microsoft.com/office/officeart/2005/8/layout/vList2"/>
    <dgm:cxn modelId="{69727E94-4823-43E1-A42B-C3CF8A9D1687}" type="presParOf" srcId="{5436D068-5DFD-4991-A466-0EC209D7A027}" destId="{467C108E-0EB9-432C-9CE9-6DE3CCC05620}" srcOrd="2" destOrd="0" presId="urn:microsoft.com/office/officeart/2005/8/layout/vList2"/>
    <dgm:cxn modelId="{9E026FEC-F09B-4989-A757-46C7798A7039}" type="presParOf" srcId="{5436D068-5DFD-4991-A466-0EC209D7A027}" destId="{CD37011A-2290-48E8-89C1-F3A3E334EB6E}" srcOrd="3" destOrd="0" presId="urn:microsoft.com/office/officeart/2005/8/layout/vList2"/>
    <dgm:cxn modelId="{B8A915C1-45ED-4C96-AC3B-7F7301EDD943}" type="presParOf" srcId="{5436D068-5DFD-4991-A466-0EC209D7A027}" destId="{0D12CFC1-F03E-4065-86E8-210977FBB2CE}" srcOrd="4" destOrd="0" presId="urn:microsoft.com/office/officeart/2005/8/layout/vList2"/>
    <dgm:cxn modelId="{97A7FCA2-E981-4A83-8930-B3DE31C488AB}" type="presParOf" srcId="{5436D068-5DFD-4991-A466-0EC209D7A027}" destId="{1E08640A-9E5B-441B-9E89-5B2FADE05799}" srcOrd="5" destOrd="0" presId="urn:microsoft.com/office/officeart/2005/8/layout/vList2"/>
    <dgm:cxn modelId="{251E58C3-AACD-4810-AB86-69962AC0100D}" type="presParOf" srcId="{5436D068-5DFD-4991-A466-0EC209D7A027}" destId="{58263045-3E45-4FFE-A5D9-824117EDC832}" srcOrd="6" destOrd="0" presId="urn:microsoft.com/office/officeart/2005/8/layout/vList2"/>
    <dgm:cxn modelId="{FD786282-489D-44C7-8469-362EA92DA4CB}" type="presParOf" srcId="{5436D068-5DFD-4991-A466-0EC209D7A027}" destId="{FC0484DD-FE89-4AD3-A247-927DA997F643}" srcOrd="7" destOrd="0" presId="urn:microsoft.com/office/officeart/2005/8/layout/vList2"/>
    <dgm:cxn modelId="{9B1C9304-5DB2-4BDF-B018-2999072F4567}" type="presParOf" srcId="{5436D068-5DFD-4991-A466-0EC209D7A027}" destId="{EEF1FC07-3E83-4337-986A-D1B667F305D9}" srcOrd="8" destOrd="0" presId="urn:microsoft.com/office/officeart/2005/8/layout/vList2"/>
    <dgm:cxn modelId="{E3B8AD05-18F9-44FB-9DE3-4E9303391B79}" type="presParOf" srcId="{5436D068-5DFD-4991-A466-0EC209D7A027}" destId="{CB775392-4FB3-46DD-BB9E-FB8C16C9ABDF}" srcOrd="9" destOrd="0" presId="urn:microsoft.com/office/officeart/2005/8/layout/vList2"/>
    <dgm:cxn modelId="{65B7EC11-1629-40A0-96FC-E697B7B2C4F6}" type="presParOf" srcId="{5436D068-5DFD-4991-A466-0EC209D7A027}" destId="{F57F738D-DFC0-4A24-8071-D6819961A9DD}"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B32DCD-41BE-4B82-A27C-0C2CB6377F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FC95C43-1503-4083-82ED-972D21F8AB15}">
      <dgm:prSet/>
      <dgm:spPr/>
      <dgm:t>
        <a:bodyPr/>
        <a:lstStyle/>
        <a:p>
          <a:r>
            <a:rPr lang="en-US" b="0" i="0"/>
            <a:t>Three key words/phrases that you think describes a palliative care approach.  </a:t>
          </a:r>
          <a:endParaRPr lang="en-US"/>
        </a:p>
      </dgm:t>
    </dgm:pt>
    <dgm:pt modelId="{DE038AA9-C8AE-46FB-8E81-1009942EB5AE}" type="parTrans" cxnId="{AF098273-8E28-4E67-B37B-4198D21F2C10}">
      <dgm:prSet/>
      <dgm:spPr/>
      <dgm:t>
        <a:bodyPr/>
        <a:lstStyle/>
        <a:p>
          <a:endParaRPr lang="en-US"/>
        </a:p>
      </dgm:t>
    </dgm:pt>
    <dgm:pt modelId="{B82A1C5C-8A36-4B65-9BD5-7D359C0C3651}" type="sibTrans" cxnId="{AF098273-8E28-4E67-B37B-4198D21F2C10}">
      <dgm:prSet/>
      <dgm:spPr/>
      <dgm:t>
        <a:bodyPr/>
        <a:lstStyle/>
        <a:p>
          <a:endParaRPr lang="en-US"/>
        </a:p>
      </dgm:t>
    </dgm:pt>
    <dgm:pt modelId="{3C18606C-3206-4659-A72E-2C04F44B7705}">
      <dgm:prSet/>
      <dgm:spPr/>
      <dgm:t>
        <a:bodyPr/>
        <a:lstStyle/>
        <a:p>
          <a:r>
            <a:rPr lang="en-US" b="0" i="0"/>
            <a:t>Discuss common signs and responsive behaviours of advanced dementia. </a:t>
          </a:r>
          <a:endParaRPr lang="en-US"/>
        </a:p>
      </dgm:t>
    </dgm:pt>
    <dgm:pt modelId="{0E3C53DE-17E0-47D7-B705-E479D35B94D7}" type="parTrans" cxnId="{6BA4C165-2DF8-469F-9AA3-03809C3223CA}">
      <dgm:prSet/>
      <dgm:spPr/>
      <dgm:t>
        <a:bodyPr/>
        <a:lstStyle/>
        <a:p>
          <a:endParaRPr lang="en-US"/>
        </a:p>
      </dgm:t>
    </dgm:pt>
    <dgm:pt modelId="{886D8F76-0076-491E-92EF-782849CA4472}" type="sibTrans" cxnId="{6BA4C165-2DF8-469F-9AA3-03809C3223CA}">
      <dgm:prSet/>
      <dgm:spPr/>
      <dgm:t>
        <a:bodyPr/>
        <a:lstStyle/>
        <a:p>
          <a:endParaRPr lang="en-US"/>
        </a:p>
      </dgm:t>
    </dgm:pt>
    <dgm:pt modelId="{A076DB9C-DE84-4060-A14B-FB11E277F7C3}">
      <dgm:prSet/>
      <dgm:spPr/>
      <dgm:t>
        <a:bodyPr/>
        <a:lstStyle/>
        <a:p>
          <a:r>
            <a:rPr lang="en-US" b="0" i="0"/>
            <a:t>Discuss main ways discomfort and pain are currently managed. </a:t>
          </a:r>
          <a:endParaRPr lang="en-US"/>
        </a:p>
      </dgm:t>
    </dgm:pt>
    <dgm:pt modelId="{D03701F4-8C72-4ED5-A70D-50B59433BC6E}" type="parTrans" cxnId="{5EFC2696-AB6F-4BF6-9D61-4D811639FF85}">
      <dgm:prSet/>
      <dgm:spPr/>
      <dgm:t>
        <a:bodyPr/>
        <a:lstStyle/>
        <a:p>
          <a:endParaRPr lang="en-US"/>
        </a:p>
      </dgm:t>
    </dgm:pt>
    <dgm:pt modelId="{F0128035-1670-4C94-93EA-DBCC2AB4DDEE}" type="sibTrans" cxnId="{5EFC2696-AB6F-4BF6-9D61-4D811639FF85}">
      <dgm:prSet/>
      <dgm:spPr/>
      <dgm:t>
        <a:bodyPr/>
        <a:lstStyle/>
        <a:p>
          <a:endParaRPr lang="en-US"/>
        </a:p>
      </dgm:t>
    </dgm:pt>
    <dgm:pt modelId="{E70B68A4-38FB-4560-A32F-42F839A507ED}">
      <dgm:prSet/>
      <dgm:spPr/>
      <dgm:t>
        <a:bodyPr/>
        <a:lstStyle/>
        <a:p>
          <a:r>
            <a:rPr lang="en-US" b="0" i="0"/>
            <a:t>What is your vision, goal, aim when a resident is dying. </a:t>
          </a:r>
          <a:endParaRPr lang="en-US"/>
        </a:p>
      </dgm:t>
    </dgm:pt>
    <dgm:pt modelId="{DE91F31B-C928-4807-9E72-550816E371A1}" type="parTrans" cxnId="{45A86185-2BC1-4F2C-A1DC-906CA39BBF3D}">
      <dgm:prSet/>
      <dgm:spPr/>
      <dgm:t>
        <a:bodyPr/>
        <a:lstStyle/>
        <a:p>
          <a:endParaRPr lang="en-US"/>
        </a:p>
      </dgm:t>
    </dgm:pt>
    <dgm:pt modelId="{A1A3631E-16D3-44E5-B0C2-F4489CE01AEC}" type="sibTrans" cxnId="{45A86185-2BC1-4F2C-A1DC-906CA39BBF3D}">
      <dgm:prSet/>
      <dgm:spPr/>
      <dgm:t>
        <a:bodyPr/>
        <a:lstStyle/>
        <a:p>
          <a:endParaRPr lang="en-US"/>
        </a:p>
      </dgm:t>
    </dgm:pt>
    <dgm:pt modelId="{5CC27440-0923-4F84-A367-34970BC5BC39}" type="pres">
      <dgm:prSet presAssocID="{B8B32DCD-41BE-4B82-A27C-0C2CB6377FD8}" presName="linear" presStyleCnt="0">
        <dgm:presLayoutVars>
          <dgm:animLvl val="lvl"/>
          <dgm:resizeHandles val="exact"/>
        </dgm:presLayoutVars>
      </dgm:prSet>
      <dgm:spPr/>
    </dgm:pt>
    <dgm:pt modelId="{96346F55-00AD-47B3-8415-24012F304E1F}" type="pres">
      <dgm:prSet presAssocID="{5FC95C43-1503-4083-82ED-972D21F8AB15}" presName="parentText" presStyleLbl="node1" presStyleIdx="0" presStyleCnt="4">
        <dgm:presLayoutVars>
          <dgm:chMax val="0"/>
          <dgm:bulletEnabled val="1"/>
        </dgm:presLayoutVars>
      </dgm:prSet>
      <dgm:spPr/>
    </dgm:pt>
    <dgm:pt modelId="{331469B9-EC37-4409-8D4C-E74982FD5E03}" type="pres">
      <dgm:prSet presAssocID="{B82A1C5C-8A36-4B65-9BD5-7D359C0C3651}" presName="spacer" presStyleCnt="0"/>
      <dgm:spPr/>
    </dgm:pt>
    <dgm:pt modelId="{60339875-8143-4EA0-B2FA-75555B4BEDD4}" type="pres">
      <dgm:prSet presAssocID="{3C18606C-3206-4659-A72E-2C04F44B7705}" presName="parentText" presStyleLbl="node1" presStyleIdx="1" presStyleCnt="4">
        <dgm:presLayoutVars>
          <dgm:chMax val="0"/>
          <dgm:bulletEnabled val="1"/>
        </dgm:presLayoutVars>
      </dgm:prSet>
      <dgm:spPr/>
    </dgm:pt>
    <dgm:pt modelId="{5443DA57-C7AC-4A7E-AB65-60DB5FA7B2A6}" type="pres">
      <dgm:prSet presAssocID="{886D8F76-0076-491E-92EF-782849CA4472}" presName="spacer" presStyleCnt="0"/>
      <dgm:spPr/>
    </dgm:pt>
    <dgm:pt modelId="{0F21167E-62B3-4D14-BD70-0B26E1BAFB57}" type="pres">
      <dgm:prSet presAssocID="{A076DB9C-DE84-4060-A14B-FB11E277F7C3}" presName="parentText" presStyleLbl="node1" presStyleIdx="2" presStyleCnt="4">
        <dgm:presLayoutVars>
          <dgm:chMax val="0"/>
          <dgm:bulletEnabled val="1"/>
        </dgm:presLayoutVars>
      </dgm:prSet>
      <dgm:spPr/>
    </dgm:pt>
    <dgm:pt modelId="{C5702E34-6A14-40E6-B476-E780159CA16F}" type="pres">
      <dgm:prSet presAssocID="{F0128035-1670-4C94-93EA-DBCC2AB4DDEE}" presName="spacer" presStyleCnt="0"/>
      <dgm:spPr/>
    </dgm:pt>
    <dgm:pt modelId="{2FF65B7A-55B5-473F-8EC9-E746FFCC2FF5}" type="pres">
      <dgm:prSet presAssocID="{E70B68A4-38FB-4560-A32F-42F839A507ED}" presName="parentText" presStyleLbl="node1" presStyleIdx="3" presStyleCnt="4">
        <dgm:presLayoutVars>
          <dgm:chMax val="0"/>
          <dgm:bulletEnabled val="1"/>
        </dgm:presLayoutVars>
      </dgm:prSet>
      <dgm:spPr/>
    </dgm:pt>
  </dgm:ptLst>
  <dgm:cxnLst>
    <dgm:cxn modelId="{1A705307-5EC8-4D23-80A5-0EF69F522BB5}" type="presOf" srcId="{3C18606C-3206-4659-A72E-2C04F44B7705}" destId="{60339875-8143-4EA0-B2FA-75555B4BEDD4}" srcOrd="0" destOrd="0" presId="urn:microsoft.com/office/officeart/2005/8/layout/vList2"/>
    <dgm:cxn modelId="{E3B67E2F-D638-45B6-B42F-97D5D7B7D4E3}" type="presOf" srcId="{E70B68A4-38FB-4560-A32F-42F839A507ED}" destId="{2FF65B7A-55B5-473F-8EC9-E746FFCC2FF5}" srcOrd="0" destOrd="0" presId="urn:microsoft.com/office/officeart/2005/8/layout/vList2"/>
    <dgm:cxn modelId="{6BA4C165-2DF8-469F-9AA3-03809C3223CA}" srcId="{B8B32DCD-41BE-4B82-A27C-0C2CB6377FD8}" destId="{3C18606C-3206-4659-A72E-2C04F44B7705}" srcOrd="1" destOrd="0" parTransId="{0E3C53DE-17E0-47D7-B705-E479D35B94D7}" sibTransId="{886D8F76-0076-491E-92EF-782849CA4472}"/>
    <dgm:cxn modelId="{910D3E4B-072C-4EF6-953B-1199A264E2F6}" type="presOf" srcId="{A076DB9C-DE84-4060-A14B-FB11E277F7C3}" destId="{0F21167E-62B3-4D14-BD70-0B26E1BAFB57}" srcOrd="0" destOrd="0" presId="urn:microsoft.com/office/officeart/2005/8/layout/vList2"/>
    <dgm:cxn modelId="{B73CAE4E-4B2B-46F0-B526-85EB38EE3DB5}" type="presOf" srcId="{B8B32DCD-41BE-4B82-A27C-0C2CB6377FD8}" destId="{5CC27440-0923-4F84-A367-34970BC5BC39}" srcOrd="0" destOrd="0" presId="urn:microsoft.com/office/officeart/2005/8/layout/vList2"/>
    <dgm:cxn modelId="{AF098273-8E28-4E67-B37B-4198D21F2C10}" srcId="{B8B32DCD-41BE-4B82-A27C-0C2CB6377FD8}" destId="{5FC95C43-1503-4083-82ED-972D21F8AB15}" srcOrd="0" destOrd="0" parTransId="{DE038AA9-C8AE-46FB-8E81-1009942EB5AE}" sibTransId="{B82A1C5C-8A36-4B65-9BD5-7D359C0C3651}"/>
    <dgm:cxn modelId="{45A86185-2BC1-4F2C-A1DC-906CA39BBF3D}" srcId="{B8B32DCD-41BE-4B82-A27C-0C2CB6377FD8}" destId="{E70B68A4-38FB-4560-A32F-42F839A507ED}" srcOrd="3" destOrd="0" parTransId="{DE91F31B-C928-4807-9E72-550816E371A1}" sibTransId="{A1A3631E-16D3-44E5-B0C2-F4489CE01AEC}"/>
    <dgm:cxn modelId="{5EFC2696-AB6F-4BF6-9D61-4D811639FF85}" srcId="{B8B32DCD-41BE-4B82-A27C-0C2CB6377FD8}" destId="{A076DB9C-DE84-4060-A14B-FB11E277F7C3}" srcOrd="2" destOrd="0" parTransId="{D03701F4-8C72-4ED5-A70D-50B59433BC6E}" sibTransId="{F0128035-1670-4C94-93EA-DBCC2AB4DDEE}"/>
    <dgm:cxn modelId="{AEC047B5-6730-4344-A2E9-AFA1A1C75019}" type="presOf" srcId="{5FC95C43-1503-4083-82ED-972D21F8AB15}" destId="{96346F55-00AD-47B3-8415-24012F304E1F}" srcOrd="0" destOrd="0" presId="urn:microsoft.com/office/officeart/2005/8/layout/vList2"/>
    <dgm:cxn modelId="{F42A3BAE-4848-49B1-8F05-F38ACFFFF052}" type="presParOf" srcId="{5CC27440-0923-4F84-A367-34970BC5BC39}" destId="{96346F55-00AD-47B3-8415-24012F304E1F}" srcOrd="0" destOrd="0" presId="urn:microsoft.com/office/officeart/2005/8/layout/vList2"/>
    <dgm:cxn modelId="{1AD94A13-6672-4255-9B84-156F478BE1B2}" type="presParOf" srcId="{5CC27440-0923-4F84-A367-34970BC5BC39}" destId="{331469B9-EC37-4409-8D4C-E74982FD5E03}" srcOrd="1" destOrd="0" presId="urn:microsoft.com/office/officeart/2005/8/layout/vList2"/>
    <dgm:cxn modelId="{488F70EA-DADF-45B2-9AB3-B0A8E1D3EE61}" type="presParOf" srcId="{5CC27440-0923-4F84-A367-34970BC5BC39}" destId="{60339875-8143-4EA0-B2FA-75555B4BEDD4}" srcOrd="2" destOrd="0" presId="urn:microsoft.com/office/officeart/2005/8/layout/vList2"/>
    <dgm:cxn modelId="{EE18622C-D3C6-4347-88CC-59EDEE70CB4D}" type="presParOf" srcId="{5CC27440-0923-4F84-A367-34970BC5BC39}" destId="{5443DA57-C7AC-4A7E-AB65-60DB5FA7B2A6}" srcOrd="3" destOrd="0" presId="urn:microsoft.com/office/officeart/2005/8/layout/vList2"/>
    <dgm:cxn modelId="{B48794A4-951A-4399-866F-6FB51E51EAFC}" type="presParOf" srcId="{5CC27440-0923-4F84-A367-34970BC5BC39}" destId="{0F21167E-62B3-4D14-BD70-0B26E1BAFB57}" srcOrd="4" destOrd="0" presId="urn:microsoft.com/office/officeart/2005/8/layout/vList2"/>
    <dgm:cxn modelId="{E7B0335F-8557-435D-B563-EE57219A2C38}" type="presParOf" srcId="{5CC27440-0923-4F84-A367-34970BC5BC39}" destId="{C5702E34-6A14-40E6-B476-E780159CA16F}" srcOrd="5" destOrd="0" presId="urn:microsoft.com/office/officeart/2005/8/layout/vList2"/>
    <dgm:cxn modelId="{F6B9F740-E867-4081-99FC-C569F65762A9}" type="presParOf" srcId="{5CC27440-0923-4F84-A367-34970BC5BC39}" destId="{2FF65B7A-55B5-473F-8EC9-E746FFCC2FF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CBE03-8EDD-4957-8A53-E8017E783C7E}">
      <dsp:nvSpPr>
        <dsp:cNvPr id="0" name=""/>
        <dsp:cNvSpPr/>
      </dsp:nvSpPr>
      <dsp:spPr>
        <a:xfrm>
          <a:off x="0" y="544"/>
          <a:ext cx="10859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5F2A4D-2538-44B6-AC64-4EC95FA13CB5}">
      <dsp:nvSpPr>
        <dsp:cNvPr id="0" name=""/>
        <dsp:cNvSpPr/>
      </dsp:nvSpPr>
      <dsp:spPr>
        <a:xfrm>
          <a:off x="0" y="544"/>
          <a:ext cx="10859343" cy="89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a:t>Overall quality of life</a:t>
          </a:r>
          <a:endParaRPr lang="en-US" sz="2500" kern="1200"/>
        </a:p>
      </dsp:txBody>
      <dsp:txXfrm>
        <a:off x="0" y="544"/>
        <a:ext cx="10859343" cy="892525"/>
      </dsp:txXfrm>
    </dsp:sp>
    <dsp:sp modelId="{0187B5BE-7D3F-4F6A-9E8B-279473B2C7D8}">
      <dsp:nvSpPr>
        <dsp:cNvPr id="0" name=""/>
        <dsp:cNvSpPr/>
      </dsp:nvSpPr>
      <dsp:spPr>
        <a:xfrm>
          <a:off x="0" y="893070"/>
          <a:ext cx="10859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7AE87-42BB-4FE3-9CA3-8E4447506E84}">
      <dsp:nvSpPr>
        <dsp:cNvPr id="0" name=""/>
        <dsp:cNvSpPr/>
      </dsp:nvSpPr>
      <dsp:spPr>
        <a:xfrm>
          <a:off x="0" y="893070"/>
          <a:ext cx="10859343" cy="89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a:t>Early recognition of pain and treatment for pain</a:t>
          </a:r>
          <a:endParaRPr lang="en-US" sz="2500" kern="1200"/>
        </a:p>
      </dsp:txBody>
      <dsp:txXfrm>
        <a:off x="0" y="893070"/>
        <a:ext cx="10859343" cy="892525"/>
      </dsp:txXfrm>
    </dsp:sp>
    <dsp:sp modelId="{2486ADD7-7609-43B6-AD08-68725937CE7C}">
      <dsp:nvSpPr>
        <dsp:cNvPr id="0" name=""/>
        <dsp:cNvSpPr/>
      </dsp:nvSpPr>
      <dsp:spPr>
        <a:xfrm>
          <a:off x="0" y="1785595"/>
          <a:ext cx="10859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2D4EB-0D4A-403C-9001-8A72052C2D15}">
      <dsp:nvSpPr>
        <dsp:cNvPr id="0" name=""/>
        <dsp:cNvSpPr/>
      </dsp:nvSpPr>
      <dsp:spPr>
        <a:xfrm>
          <a:off x="0" y="1785595"/>
          <a:ext cx="10859343" cy="89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a:t>Affirming life and treating dying as a natural process</a:t>
          </a:r>
          <a:endParaRPr lang="en-US" sz="2500" kern="1200"/>
        </a:p>
      </dsp:txBody>
      <dsp:txXfrm>
        <a:off x="0" y="1785595"/>
        <a:ext cx="10859343" cy="892525"/>
      </dsp:txXfrm>
    </dsp:sp>
    <dsp:sp modelId="{39C0FF19-0070-4183-B244-BC227FE14918}">
      <dsp:nvSpPr>
        <dsp:cNvPr id="0" name=""/>
        <dsp:cNvSpPr/>
      </dsp:nvSpPr>
      <dsp:spPr>
        <a:xfrm>
          <a:off x="0" y="2678120"/>
          <a:ext cx="10859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0CC7F-7231-4238-AC6C-51A92FC8B3D0}">
      <dsp:nvSpPr>
        <dsp:cNvPr id="0" name=""/>
        <dsp:cNvSpPr/>
      </dsp:nvSpPr>
      <dsp:spPr>
        <a:xfrm>
          <a:off x="0" y="2678120"/>
          <a:ext cx="10859343" cy="89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dirty="0"/>
            <a:t>Offering a support system to help the family cope during their loved one’s illness </a:t>
          </a:r>
          <a:endParaRPr lang="en-US" sz="2500" kern="1200" dirty="0"/>
        </a:p>
      </dsp:txBody>
      <dsp:txXfrm>
        <a:off x="0" y="2678120"/>
        <a:ext cx="10859343" cy="892525"/>
      </dsp:txXfrm>
    </dsp:sp>
    <dsp:sp modelId="{EE16BB59-261D-42D6-A1C6-7D8583FA363B}">
      <dsp:nvSpPr>
        <dsp:cNvPr id="0" name=""/>
        <dsp:cNvSpPr/>
      </dsp:nvSpPr>
      <dsp:spPr>
        <a:xfrm>
          <a:off x="0" y="3570645"/>
          <a:ext cx="10859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168FF-D721-4A00-8646-E6D53D2EAF4A}">
      <dsp:nvSpPr>
        <dsp:cNvPr id="0" name=""/>
        <dsp:cNvSpPr/>
      </dsp:nvSpPr>
      <dsp:spPr>
        <a:xfrm>
          <a:off x="0" y="3570645"/>
          <a:ext cx="10859343" cy="89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a:t>In dementia the end stages is not often identified. </a:t>
          </a:r>
          <a:endParaRPr lang="en-US" sz="2500" kern="1200"/>
        </a:p>
      </dsp:txBody>
      <dsp:txXfrm>
        <a:off x="0" y="3570645"/>
        <a:ext cx="10859343" cy="892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A747F-A243-4324-AE65-9D94D3A921C8}">
      <dsp:nvSpPr>
        <dsp:cNvPr id="0" name=""/>
        <dsp:cNvSpPr/>
      </dsp:nvSpPr>
      <dsp:spPr>
        <a:xfrm>
          <a:off x="0" y="2759"/>
          <a:ext cx="11092514" cy="725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b="0" i="0" kern="1200"/>
            <a:t>Lack of understanding about the terminal nature of dementia</a:t>
          </a:r>
          <a:r>
            <a:rPr lang="en-US" sz="2400" b="0" i="0" kern="1200"/>
            <a:t>​</a:t>
          </a:r>
          <a:endParaRPr lang="en-US" sz="2400" kern="1200"/>
        </a:p>
      </dsp:txBody>
      <dsp:txXfrm>
        <a:off x="35439" y="38198"/>
        <a:ext cx="11021636" cy="655087"/>
      </dsp:txXfrm>
    </dsp:sp>
    <dsp:sp modelId="{66763DA1-8C44-49C3-A4E5-7B0C750E02B7}">
      <dsp:nvSpPr>
        <dsp:cNvPr id="0" name=""/>
        <dsp:cNvSpPr/>
      </dsp:nvSpPr>
      <dsp:spPr>
        <a:xfrm>
          <a:off x="0" y="739721"/>
          <a:ext cx="11092514" cy="725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b="0" i="0" kern="1200"/>
            <a:t>Hospitalisations, benefits and burdens of treatment vs a palliative approach ? Quality of life, delivering person-centered care</a:t>
          </a:r>
          <a:r>
            <a:rPr lang="en-US" sz="2400" b="0" i="0" kern="1200"/>
            <a:t>​</a:t>
          </a:r>
          <a:endParaRPr lang="en-US" sz="2400" kern="1200"/>
        </a:p>
      </dsp:txBody>
      <dsp:txXfrm>
        <a:off x="35439" y="775160"/>
        <a:ext cx="11021636" cy="655087"/>
      </dsp:txXfrm>
    </dsp:sp>
    <dsp:sp modelId="{CF020B95-3870-47F6-A965-7CE1583052F4}">
      <dsp:nvSpPr>
        <dsp:cNvPr id="0" name=""/>
        <dsp:cNvSpPr/>
      </dsp:nvSpPr>
      <dsp:spPr>
        <a:xfrm>
          <a:off x="0" y="1476684"/>
          <a:ext cx="11092514" cy="725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b="0" i="0" kern="1200"/>
            <a:t>Lack of awareness of </a:t>
          </a:r>
          <a:r>
            <a:rPr lang="en-AU" sz="2400" kern="1200"/>
            <a:t>end of life c</a:t>
          </a:r>
          <a:r>
            <a:rPr lang="en-AU" sz="2400" b="0" i="0" kern="1200"/>
            <a:t>are options: </a:t>
          </a:r>
          <a:r>
            <a:rPr lang="en-US" sz="2400" b="0" i="0" kern="1200"/>
            <a:t>​- manage, kept comfortable in facility</a:t>
          </a:r>
          <a:endParaRPr lang="en-US" sz="2400" kern="1200"/>
        </a:p>
      </dsp:txBody>
      <dsp:txXfrm>
        <a:off x="35439" y="1512123"/>
        <a:ext cx="11021636" cy="655087"/>
      </dsp:txXfrm>
    </dsp:sp>
    <dsp:sp modelId="{B466BAF9-6B6E-4C67-BB56-0C2BF99EDBBC}">
      <dsp:nvSpPr>
        <dsp:cNvPr id="0" name=""/>
        <dsp:cNvSpPr/>
      </dsp:nvSpPr>
      <dsp:spPr>
        <a:xfrm>
          <a:off x="0" y="2213646"/>
          <a:ext cx="11092514" cy="725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b="0" i="0" kern="1200"/>
            <a:t>Difficulty in recognising the terminal phase</a:t>
          </a:r>
          <a:endParaRPr lang="en-US" sz="2400" kern="1200"/>
        </a:p>
      </dsp:txBody>
      <dsp:txXfrm>
        <a:off x="35439" y="2249085"/>
        <a:ext cx="11021636" cy="655087"/>
      </dsp:txXfrm>
    </dsp:sp>
    <dsp:sp modelId="{4FC82C84-07D9-46D9-881D-B0EA72ADDBCD}">
      <dsp:nvSpPr>
        <dsp:cNvPr id="0" name=""/>
        <dsp:cNvSpPr/>
      </dsp:nvSpPr>
      <dsp:spPr>
        <a:xfrm>
          <a:off x="0" y="2950609"/>
          <a:ext cx="11092514" cy="725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b="0" i="0" kern="1200"/>
            <a:t>Role of specialist palliative care</a:t>
          </a:r>
          <a:r>
            <a:rPr lang="en-US" sz="2400" b="0" i="0" kern="1200"/>
            <a:t>​- services (CNS) guide decision, not all facilities have this level of services</a:t>
          </a:r>
          <a:endParaRPr lang="en-US" sz="2400" kern="1200"/>
        </a:p>
      </dsp:txBody>
      <dsp:txXfrm>
        <a:off x="35439" y="2986048"/>
        <a:ext cx="11021636" cy="655087"/>
      </dsp:txXfrm>
    </dsp:sp>
    <dsp:sp modelId="{8F0AE73D-C408-468C-B056-A7896922485F}">
      <dsp:nvSpPr>
        <dsp:cNvPr id="0" name=""/>
        <dsp:cNvSpPr/>
      </dsp:nvSpPr>
      <dsp:spPr>
        <a:xfrm>
          <a:off x="0" y="3687571"/>
          <a:ext cx="11092514" cy="725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b="0" i="0" kern="1200"/>
            <a:t>Importance of communication with family and others</a:t>
          </a:r>
          <a:r>
            <a:rPr lang="en-US" sz="2400" b="0" i="0" kern="1200"/>
            <a:t>​</a:t>
          </a:r>
          <a:endParaRPr lang="en-US" sz="2400" kern="1200"/>
        </a:p>
      </dsp:txBody>
      <dsp:txXfrm>
        <a:off x="35439" y="3723010"/>
        <a:ext cx="11021636" cy="655087"/>
      </dsp:txXfrm>
    </dsp:sp>
    <dsp:sp modelId="{765E6BAD-40AF-4F9F-9F1A-E7925ABFD9CB}">
      <dsp:nvSpPr>
        <dsp:cNvPr id="0" name=""/>
        <dsp:cNvSpPr/>
      </dsp:nvSpPr>
      <dsp:spPr>
        <a:xfrm>
          <a:off x="0" y="4424534"/>
          <a:ext cx="11092514" cy="725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b="0" i="0" kern="1200"/>
            <a:t>Early advance care planning </a:t>
          </a:r>
          <a:r>
            <a:rPr lang="en-US" sz="2400" b="0" i="0" kern="1200"/>
            <a:t>​</a:t>
          </a:r>
          <a:endParaRPr lang="en-US" sz="2400" kern="1200"/>
        </a:p>
      </dsp:txBody>
      <dsp:txXfrm>
        <a:off x="35439" y="4459973"/>
        <a:ext cx="11021636" cy="655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7973D-C033-4792-BA06-E1E23A386F9D}">
      <dsp:nvSpPr>
        <dsp:cNvPr id="0" name=""/>
        <dsp:cNvSpPr/>
      </dsp:nvSpPr>
      <dsp:spPr>
        <a:xfrm>
          <a:off x="0" y="2811"/>
          <a:ext cx="498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A788CB-C7DD-488F-AE0D-0AC53A399FD6}">
      <dsp:nvSpPr>
        <dsp:cNvPr id="0" name=""/>
        <dsp:cNvSpPr/>
      </dsp:nvSpPr>
      <dsp:spPr>
        <a:xfrm>
          <a:off x="0" y="2811"/>
          <a:ext cx="4985280" cy="95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Caring holistically to offer a support system for all </a:t>
          </a:r>
          <a:endParaRPr lang="en-US" sz="2600" kern="1200"/>
        </a:p>
      </dsp:txBody>
      <dsp:txXfrm>
        <a:off x="0" y="2811"/>
        <a:ext cx="4985280" cy="958618"/>
      </dsp:txXfrm>
    </dsp:sp>
    <dsp:sp modelId="{987A4323-C543-42B0-BEAB-CFDE9B9F19C7}">
      <dsp:nvSpPr>
        <dsp:cNvPr id="0" name=""/>
        <dsp:cNvSpPr/>
      </dsp:nvSpPr>
      <dsp:spPr>
        <a:xfrm>
          <a:off x="0" y="961429"/>
          <a:ext cx="498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2D038-8F74-4045-8211-0752D4B1A15F}">
      <dsp:nvSpPr>
        <dsp:cNvPr id="0" name=""/>
        <dsp:cNvSpPr/>
      </dsp:nvSpPr>
      <dsp:spPr>
        <a:xfrm>
          <a:off x="0" y="961429"/>
          <a:ext cx="4985280" cy="95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Multidisciplinary approach</a:t>
          </a:r>
          <a:endParaRPr lang="en-US" sz="2600" kern="1200"/>
        </a:p>
      </dsp:txBody>
      <dsp:txXfrm>
        <a:off x="0" y="961429"/>
        <a:ext cx="4985280" cy="958618"/>
      </dsp:txXfrm>
    </dsp:sp>
    <dsp:sp modelId="{B9BAE5E3-1DCB-4453-8E3F-B2BF7DA04C35}">
      <dsp:nvSpPr>
        <dsp:cNvPr id="0" name=""/>
        <dsp:cNvSpPr/>
      </dsp:nvSpPr>
      <dsp:spPr>
        <a:xfrm>
          <a:off x="0" y="1920048"/>
          <a:ext cx="498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F07B9E-DAEE-4EF6-B81F-AD77518B135F}">
      <dsp:nvSpPr>
        <dsp:cNvPr id="0" name=""/>
        <dsp:cNvSpPr/>
      </dsp:nvSpPr>
      <dsp:spPr>
        <a:xfrm>
          <a:off x="0" y="1920048"/>
          <a:ext cx="4985280" cy="95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Generalised awareness – reported as terminal care</a:t>
          </a:r>
          <a:endParaRPr lang="en-US" sz="2600" kern="1200"/>
        </a:p>
      </dsp:txBody>
      <dsp:txXfrm>
        <a:off x="0" y="1920048"/>
        <a:ext cx="4985280" cy="958618"/>
      </dsp:txXfrm>
    </dsp:sp>
    <dsp:sp modelId="{FF34DB28-0E9C-4475-9EFF-19F7CB59C6C0}">
      <dsp:nvSpPr>
        <dsp:cNvPr id="0" name=""/>
        <dsp:cNvSpPr/>
      </dsp:nvSpPr>
      <dsp:spPr>
        <a:xfrm>
          <a:off x="0" y="2878667"/>
          <a:ext cx="498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8E69F-5E7C-4134-A2E7-E760A6CC4E4D}">
      <dsp:nvSpPr>
        <dsp:cNvPr id="0" name=""/>
        <dsp:cNvSpPr/>
      </dsp:nvSpPr>
      <dsp:spPr>
        <a:xfrm>
          <a:off x="0" y="2878667"/>
          <a:ext cx="4985280" cy="95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Comfort = pain management</a:t>
          </a:r>
          <a:endParaRPr lang="en-US" sz="2600" kern="1200"/>
        </a:p>
      </dsp:txBody>
      <dsp:txXfrm>
        <a:off x="0" y="2878667"/>
        <a:ext cx="4985280" cy="958618"/>
      </dsp:txXfrm>
    </dsp:sp>
    <dsp:sp modelId="{747BC1DD-42B2-4622-89FF-6EEAFE3C0A75}">
      <dsp:nvSpPr>
        <dsp:cNvPr id="0" name=""/>
        <dsp:cNvSpPr/>
      </dsp:nvSpPr>
      <dsp:spPr>
        <a:xfrm>
          <a:off x="0" y="3837285"/>
          <a:ext cx="498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573AA-674F-429D-843B-117115B60F09}">
      <dsp:nvSpPr>
        <dsp:cNvPr id="0" name=""/>
        <dsp:cNvSpPr/>
      </dsp:nvSpPr>
      <dsp:spPr>
        <a:xfrm>
          <a:off x="0" y="3837285"/>
          <a:ext cx="4985280" cy="95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Not typically related to dementia care </a:t>
          </a:r>
          <a:endParaRPr lang="en-US" sz="2600" kern="1200" dirty="0"/>
        </a:p>
      </dsp:txBody>
      <dsp:txXfrm>
        <a:off x="0" y="3837285"/>
        <a:ext cx="4985280" cy="958618"/>
      </dsp:txXfrm>
    </dsp:sp>
    <dsp:sp modelId="{79D0F52A-B9F0-4B7B-AB29-8123AD04FD87}">
      <dsp:nvSpPr>
        <dsp:cNvPr id="0" name=""/>
        <dsp:cNvSpPr/>
      </dsp:nvSpPr>
      <dsp:spPr>
        <a:xfrm>
          <a:off x="0" y="4795904"/>
          <a:ext cx="498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C1F50-6312-4F59-AF20-134DB2EF5B5B}">
      <dsp:nvSpPr>
        <dsp:cNvPr id="0" name=""/>
        <dsp:cNvSpPr/>
      </dsp:nvSpPr>
      <dsp:spPr>
        <a:xfrm>
          <a:off x="0" y="4795904"/>
          <a:ext cx="4985280" cy="95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Not sure how to provide EOL care for someone living with dementia</a:t>
          </a:r>
          <a:endParaRPr lang="en-US" sz="2600" kern="1200"/>
        </a:p>
      </dsp:txBody>
      <dsp:txXfrm>
        <a:off x="0" y="4795904"/>
        <a:ext cx="4985280" cy="9586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2CC2A-2AAA-48F1-B0E1-6AB49C4037BF}">
      <dsp:nvSpPr>
        <dsp:cNvPr id="0" name=""/>
        <dsp:cNvSpPr/>
      </dsp:nvSpPr>
      <dsp:spPr>
        <a:xfrm>
          <a:off x="0" y="1705"/>
          <a:ext cx="5291663" cy="77277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Dementia is a terminal illness  with NO CURE</a:t>
          </a:r>
        </a:p>
      </dsp:txBody>
      <dsp:txXfrm>
        <a:off x="37724" y="39429"/>
        <a:ext cx="5216215" cy="697330"/>
      </dsp:txXfrm>
    </dsp:sp>
    <dsp:sp modelId="{467C108E-0EB9-432C-9CE9-6DE3CCC05620}">
      <dsp:nvSpPr>
        <dsp:cNvPr id="0" name=""/>
        <dsp:cNvSpPr/>
      </dsp:nvSpPr>
      <dsp:spPr>
        <a:xfrm>
          <a:off x="0" y="788489"/>
          <a:ext cx="5291663" cy="77277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Gradual decline with more acute illnesses</a:t>
          </a:r>
        </a:p>
      </dsp:txBody>
      <dsp:txXfrm>
        <a:off x="37724" y="826213"/>
        <a:ext cx="5216215" cy="697330"/>
      </dsp:txXfrm>
    </dsp:sp>
    <dsp:sp modelId="{0D12CFC1-F03E-4065-86E8-210977FBB2CE}">
      <dsp:nvSpPr>
        <dsp:cNvPr id="0" name=""/>
        <dsp:cNvSpPr/>
      </dsp:nvSpPr>
      <dsp:spPr>
        <a:xfrm>
          <a:off x="0" y="1575274"/>
          <a:ext cx="5291663" cy="77277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Focus:</a:t>
          </a:r>
        </a:p>
      </dsp:txBody>
      <dsp:txXfrm>
        <a:off x="37724" y="1612998"/>
        <a:ext cx="5216215" cy="697330"/>
      </dsp:txXfrm>
    </dsp:sp>
    <dsp:sp modelId="{58263045-3E45-4FFE-A5D9-824117EDC832}">
      <dsp:nvSpPr>
        <dsp:cNvPr id="0" name=""/>
        <dsp:cNvSpPr/>
      </dsp:nvSpPr>
      <dsp:spPr>
        <a:xfrm>
          <a:off x="0" y="2362059"/>
          <a:ext cx="5291663" cy="77277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Overall QoL</a:t>
          </a:r>
        </a:p>
      </dsp:txBody>
      <dsp:txXfrm>
        <a:off x="37724" y="2399783"/>
        <a:ext cx="5216215" cy="697330"/>
      </dsp:txXfrm>
    </dsp:sp>
    <dsp:sp modelId="{EEF1FC07-3E83-4337-986A-D1B667F305D9}">
      <dsp:nvSpPr>
        <dsp:cNvPr id="0" name=""/>
        <dsp:cNvSpPr/>
      </dsp:nvSpPr>
      <dsp:spPr>
        <a:xfrm>
          <a:off x="0" y="3148843"/>
          <a:ext cx="5291663" cy="77277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Early recognition and treatment of pain/distress</a:t>
          </a:r>
        </a:p>
      </dsp:txBody>
      <dsp:txXfrm>
        <a:off x="37724" y="3186567"/>
        <a:ext cx="5216215" cy="697330"/>
      </dsp:txXfrm>
    </dsp:sp>
    <dsp:sp modelId="{F57F738D-DFC0-4A24-8071-D6819961A9DD}">
      <dsp:nvSpPr>
        <dsp:cNvPr id="0" name=""/>
        <dsp:cNvSpPr/>
      </dsp:nvSpPr>
      <dsp:spPr>
        <a:xfrm>
          <a:off x="0" y="3935628"/>
          <a:ext cx="5291663" cy="77277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Affirming life and treating dying as a normal process</a:t>
          </a:r>
        </a:p>
      </dsp:txBody>
      <dsp:txXfrm>
        <a:off x="37724" y="3973352"/>
        <a:ext cx="5216215" cy="6973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46F55-00AD-47B3-8415-24012F304E1F}">
      <dsp:nvSpPr>
        <dsp:cNvPr id="0" name=""/>
        <dsp:cNvSpPr/>
      </dsp:nvSpPr>
      <dsp:spPr>
        <a:xfrm>
          <a:off x="0" y="32603"/>
          <a:ext cx="6377769"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Three key words/phrases that you think describes a palliative care approach.  </a:t>
          </a:r>
          <a:endParaRPr lang="en-US" sz="2900" kern="1200"/>
        </a:p>
      </dsp:txBody>
      <dsp:txXfrm>
        <a:off x="56315" y="88918"/>
        <a:ext cx="6265139" cy="1040990"/>
      </dsp:txXfrm>
    </dsp:sp>
    <dsp:sp modelId="{60339875-8143-4EA0-B2FA-75555B4BEDD4}">
      <dsp:nvSpPr>
        <dsp:cNvPr id="0" name=""/>
        <dsp:cNvSpPr/>
      </dsp:nvSpPr>
      <dsp:spPr>
        <a:xfrm>
          <a:off x="0" y="1269743"/>
          <a:ext cx="6377769"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Discuss common signs and responsive behaviours of advanced dementia. </a:t>
          </a:r>
          <a:endParaRPr lang="en-US" sz="2900" kern="1200"/>
        </a:p>
      </dsp:txBody>
      <dsp:txXfrm>
        <a:off x="56315" y="1326058"/>
        <a:ext cx="6265139" cy="1040990"/>
      </dsp:txXfrm>
    </dsp:sp>
    <dsp:sp modelId="{0F21167E-62B3-4D14-BD70-0B26E1BAFB57}">
      <dsp:nvSpPr>
        <dsp:cNvPr id="0" name=""/>
        <dsp:cNvSpPr/>
      </dsp:nvSpPr>
      <dsp:spPr>
        <a:xfrm>
          <a:off x="0" y="2506883"/>
          <a:ext cx="6377769"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Discuss main ways discomfort and pain are currently managed. </a:t>
          </a:r>
          <a:endParaRPr lang="en-US" sz="2900" kern="1200"/>
        </a:p>
      </dsp:txBody>
      <dsp:txXfrm>
        <a:off x="56315" y="2563198"/>
        <a:ext cx="6265139" cy="1040990"/>
      </dsp:txXfrm>
    </dsp:sp>
    <dsp:sp modelId="{2FF65B7A-55B5-473F-8EC9-E746FFCC2FF5}">
      <dsp:nvSpPr>
        <dsp:cNvPr id="0" name=""/>
        <dsp:cNvSpPr/>
      </dsp:nvSpPr>
      <dsp:spPr>
        <a:xfrm>
          <a:off x="0" y="3744023"/>
          <a:ext cx="6377769"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What is your vision, goal, aim when a resident is dying. </a:t>
          </a:r>
          <a:endParaRPr lang="en-US" sz="2900" kern="1200"/>
        </a:p>
      </dsp:txBody>
      <dsp:txXfrm>
        <a:off x="56315" y="3800338"/>
        <a:ext cx="6265139" cy="10409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157AB1-F022-4999-9587-B9E586C996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19A79C03-950E-4654-A426-2D068E02F3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F0E34C-858E-4BA4-84B8-9E12FD1020F7}" type="datetimeFigureOut">
              <a:rPr lang="en-AU" smtClean="0"/>
              <a:t>19/04/2021</a:t>
            </a:fld>
            <a:endParaRPr lang="en-AU"/>
          </a:p>
        </p:txBody>
      </p:sp>
      <p:sp>
        <p:nvSpPr>
          <p:cNvPr id="4" name="Footer Placeholder 3">
            <a:extLst>
              <a:ext uri="{FF2B5EF4-FFF2-40B4-BE49-F238E27FC236}">
                <a16:creationId xmlns:a16="http://schemas.microsoft.com/office/drawing/2014/main" id="{956AAAE7-AABA-44D2-B1DD-C586D82DF6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72F2FC2F-0456-420B-B9CE-D1EF33EDF6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15EE13-16B4-43BE-A302-C7CD3B9C0212}" type="slidenum">
              <a:rPr lang="en-AU" smtClean="0"/>
              <a:t>‹#›</a:t>
            </a:fld>
            <a:endParaRPr lang="en-AU"/>
          </a:p>
        </p:txBody>
      </p:sp>
    </p:spTree>
    <p:extLst>
      <p:ext uri="{BB962C8B-B14F-4D97-AF65-F5344CB8AC3E}">
        <p14:creationId xmlns:p14="http://schemas.microsoft.com/office/powerpoint/2010/main" val="2107996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A2765-EFF9-444A-90E8-0E65AA9C1AC3}" type="datetimeFigureOut">
              <a:rPr lang="en-AU" smtClean="0"/>
              <a:t>19/04/2021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07AF1-A0A9-4054-A370-E42CB4DFE57D}" type="slidenum">
              <a:rPr lang="en-AU" smtClean="0"/>
              <a:t>‹#›</a:t>
            </a:fld>
            <a:endParaRPr lang="en-AU"/>
          </a:p>
        </p:txBody>
      </p:sp>
    </p:spTree>
    <p:extLst>
      <p:ext uri="{BB962C8B-B14F-4D97-AF65-F5344CB8AC3E}">
        <p14:creationId xmlns:p14="http://schemas.microsoft.com/office/powerpoint/2010/main" val="325049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K7dP25_Sebo&amp;list=PLoHm_hpg785u07UFAYr6f22UAiNhruBdr&amp;index=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pPr marL="171450" indent="-171450">
              <a:buFont typeface="Arial" panose="020B0604020202020204" pitchFamily="34" charset="0"/>
              <a:buChar char="•"/>
            </a:pPr>
            <a:r>
              <a:rPr lang="en-AU" dirty="0"/>
              <a:t>Acknowledge that there is a range of experiences in the room of working with people with dementia and perhaps people have cared for a family member, partner or friend living with dementia. </a:t>
            </a:r>
          </a:p>
          <a:p>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We would like to begin the workshop with an overview of dementia and the trajectory that dementia is likely to take throughout the person’s life and introduce to you the concept of end of life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indent="-171450">
              <a:buFont typeface="Arial" panose="020B0604020202020204" pitchFamily="34" charset="0"/>
              <a:buChar char="•"/>
            </a:pPr>
            <a:r>
              <a:rPr lang="en-AU" dirty="0"/>
              <a:t>We hope after this workshop we can consolidate your knowledge as well as present to you some of the current research around the dementia space and End of Life care as well as providing some useful information about how to communicate with someone living with advanced dementia.</a:t>
            </a:r>
          </a:p>
        </p:txBody>
      </p:sp>
      <p:sp>
        <p:nvSpPr>
          <p:cNvPr id="4" name="Slide Number Placeholder 3"/>
          <p:cNvSpPr>
            <a:spLocks noGrp="1"/>
          </p:cNvSpPr>
          <p:nvPr>
            <p:ph type="sldNum" sz="quarter" idx="5"/>
          </p:nvPr>
        </p:nvSpPr>
        <p:spPr/>
        <p:txBody>
          <a:bodyPr/>
          <a:lstStyle/>
          <a:p>
            <a:fld id="{57907AF1-A0A9-4054-A370-E42CB4DFE57D}" type="slidenum">
              <a:rPr lang="en-AU" smtClean="0"/>
              <a:t>1</a:t>
            </a:fld>
            <a:endParaRPr lang="en-AU"/>
          </a:p>
        </p:txBody>
      </p:sp>
    </p:spTree>
    <p:extLst>
      <p:ext uri="{BB962C8B-B14F-4D97-AF65-F5344CB8AC3E}">
        <p14:creationId xmlns:p14="http://schemas.microsoft.com/office/powerpoint/2010/main" val="166067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palliative approach to care means that you can focus on these aspects – see slides </a:t>
            </a:r>
          </a:p>
          <a:p>
            <a:endParaRPr lang="en-AU" dirty="0"/>
          </a:p>
        </p:txBody>
      </p:sp>
      <p:sp>
        <p:nvSpPr>
          <p:cNvPr id="4" name="Slide Number Placeholder 3"/>
          <p:cNvSpPr>
            <a:spLocks noGrp="1"/>
          </p:cNvSpPr>
          <p:nvPr>
            <p:ph type="sldNum" sz="quarter" idx="5"/>
          </p:nvPr>
        </p:nvSpPr>
        <p:spPr/>
        <p:txBody>
          <a:bodyPr/>
          <a:lstStyle/>
          <a:p>
            <a:fld id="{57907AF1-A0A9-4054-A370-E42CB4DFE57D}" type="slidenum">
              <a:rPr lang="en-AU" smtClean="0"/>
              <a:t>10</a:t>
            </a:fld>
            <a:endParaRPr lang="en-AU"/>
          </a:p>
        </p:txBody>
      </p:sp>
    </p:spTree>
    <p:extLst>
      <p:ext uri="{BB962C8B-B14F-4D97-AF65-F5344CB8AC3E}">
        <p14:creationId xmlns:p14="http://schemas.microsoft.com/office/powerpoint/2010/main" val="231038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AU" dirty="0"/>
              <a:t>We know that these can be challenging</a:t>
            </a:r>
          </a:p>
        </p:txBody>
      </p:sp>
      <p:sp>
        <p:nvSpPr>
          <p:cNvPr id="4" name="Slide Number Placeholder 3"/>
          <p:cNvSpPr>
            <a:spLocks noGrp="1"/>
          </p:cNvSpPr>
          <p:nvPr>
            <p:ph type="sldNum" sz="quarter" idx="5"/>
          </p:nvPr>
        </p:nvSpPr>
        <p:spPr/>
        <p:txBody>
          <a:bodyPr/>
          <a:lstStyle/>
          <a:p>
            <a:fld id="{57907AF1-A0A9-4054-A370-E42CB4DFE57D}" type="slidenum">
              <a:rPr lang="en-AU" smtClean="0"/>
              <a:t>11</a:t>
            </a:fld>
            <a:endParaRPr lang="en-AU"/>
          </a:p>
        </p:txBody>
      </p:sp>
    </p:spTree>
    <p:extLst>
      <p:ext uri="{BB962C8B-B14F-4D97-AF65-F5344CB8AC3E}">
        <p14:creationId xmlns:p14="http://schemas.microsoft.com/office/powerpoint/2010/main" val="2070252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dirty="0"/>
              <a:t>McInerney et al. study on “How is palliative care understood in the context of dementia?”</a:t>
            </a:r>
          </a:p>
          <a:p>
            <a:pPr algn="l" rtl="0" fontAlgn="base">
              <a:buFont typeface="Arial" panose="020B0604020202020204" pitchFamily="34" charset="0"/>
              <a:buNone/>
            </a:pPr>
            <a:endParaRPr lang="en-AU" dirty="0"/>
          </a:p>
          <a:p>
            <a:pPr algn="l" rtl="0" fontAlgn="base">
              <a:buFont typeface="Arial" panose="020B0604020202020204" pitchFamily="34" charset="0"/>
              <a:buNone/>
            </a:pPr>
            <a:r>
              <a:rPr lang="en-AU" dirty="0"/>
              <a:t>The aim was to explore participants’ understanding of the concept of palliative care in the context of dementia. The participant population took an online course in dementia (The MOOC).</a:t>
            </a:r>
          </a:p>
          <a:p>
            <a:pPr algn="l" rtl="0" fontAlgn="base">
              <a:buFont typeface="Arial" panose="020B0604020202020204" pitchFamily="34" charset="0"/>
              <a:buNone/>
            </a:pPr>
            <a:endParaRPr lang="en-AU" dirty="0"/>
          </a:p>
          <a:p>
            <a:pPr algn="l" rtl="0" fontAlgn="base">
              <a:buFont typeface="Arial" panose="020B0604020202020204" pitchFamily="34" charset="0"/>
              <a:buNone/>
            </a:pPr>
            <a:r>
              <a:rPr lang="en-AU" dirty="0"/>
              <a:t>Participants were found to have a general awareness of palliative care, but saw it primarily as terminal care, focused around the event of death and specialist in nature. </a:t>
            </a:r>
          </a:p>
          <a:p>
            <a:pPr algn="l" rtl="0" fontAlgn="base">
              <a:buFont typeface="Arial" panose="020B0604020202020204" pitchFamily="34" charset="0"/>
              <a:buNone/>
            </a:pPr>
            <a:endParaRPr lang="en-AU" dirty="0"/>
          </a:p>
          <a:p>
            <a:pPr algn="l" rtl="0" fontAlgn="base">
              <a:buFont typeface="Arial" panose="020B0604020202020204" pitchFamily="34" charset="0"/>
              <a:buNone/>
            </a:pPr>
            <a:r>
              <a:rPr lang="en-AU" dirty="0"/>
              <a:t>Comfort was equated with pain management only. </a:t>
            </a:r>
          </a:p>
          <a:p>
            <a:pPr algn="l" rtl="0" fontAlgn="base">
              <a:buFont typeface="Arial" panose="020B0604020202020204" pitchFamily="34" charset="0"/>
              <a:buNone/>
            </a:pPr>
            <a:endParaRPr lang="en-AU" dirty="0"/>
          </a:p>
          <a:p>
            <a:pPr algn="l" rtl="0" fontAlgn="base">
              <a:buFont typeface="Arial" panose="020B0604020202020204" pitchFamily="34" charset="0"/>
              <a:buNone/>
            </a:pPr>
            <a:r>
              <a:rPr lang="en-AU" dirty="0"/>
              <a:t>Respondents rarely linked palliative care to dementia.</a:t>
            </a:r>
          </a:p>
          <a:p>
            <a:pPr algn="l" rtl="0" fontAlgn="base">
              <a:buFont typeface="Arial" panose="020B0604020202020204" pitchFamily="34" charset="0"/>
              <a:buNone/>
            </a:pPr>
            <a:endParaRPr lang="en-AU" dirty="0"/>
          </a:p>
          <a:p>
            <a:pPr algn="l" rtl="0" fontAlgn="base">
              <a:buFont typeface="Arial" panose="020B0604020202020204" pitchFamily="34" charset="0"/>
              <a:buNone/>
            </a:pPr>
            <a:r>
              <a:rPr lang="en-AU" dirty="0"/>
              <a:t>Overall, participants were unsure how to provide EOL care for someone living with dementia.</a:t>
            </a:r>
          </a:p>
        </p:txBody>
      </p:sp>
      <p:sp>
        <p:nvSpPr>
          <p:cNvPr id="4" name="Slide Number Placeholder 3"/>
          <p:cNvSpPr>
            <a:spLocks noGrp="1"/>
          </p:cNvSpPr>
          <p:nvPr>
            <p:ph type="sldNum" sz="quarter" idx="5"/>
          </p:nvPr>
        </p:nvSpPr>
        <p:spPr/>
        <p:txBody>
          <a:bodyPr/>
          <a:lstStyle/>
          <a:p>
            <a:fld id="{57907AF1-A0A9-4054-A370-E42CB4DFE57D}" type="slidenum">
              <a:rPr lang="en-AU" smtClean="0"/>
              <a:t>12</a:t>
            </a:fld>
            <a:endParaRPr lang="en-AU"/>
          </a:p>
        </p:txBody>
      </p:sp>
    </p:spTree>
    <p:extLst>
      <p:ext uri="{BB962C8B-B14F-4D97-AF65-F5344CB8AC3E}">
        <p14:creationId xmlns:p14="http://schemas.microsoft.com/office/powerpoint/2010/main" val="124875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AU" dirty="0"/>
              <a:t>This useful booklet on dementia and dying was developed by staff at the wicking centre and the School of Nursing in 2001. It is currently flagged for updating but the information is still reliable and it can be downloaded for use. </a:t>
            </a:r>
          </a:p>
          <a:p>
            <a:pPr algn="l" rtl="0" fontAlgn="base">
              <a:buFont typeface="Arial" panose="020B0604020202020204" pitchFamily="34" charset="0"/>
              <a:buNone/>
            </a:pPr>
            <a:endParaRPr lang="en-AU" dirty="0"/>
          </a:p>
          <a:p>
            <a:pPr algn="l" rtl="0" fontAlgn="base">
              <a:buFont typeface="Arial" panose="020B0604020202020204" pitchFamily="34" charset="0"/>
              <a:buNone/>
            </a:pPr>
            <a:endParaRPr lang="en-AU" dirty="0"/>
          </a:p>
          <a:p>
            <a:pPr algn="l" rtl="0" fontAlgn="base">
              <a:buFont typeface="Arial" panose="020B0604020202020204" pitchFamily="34" charset="0"/>
              <a:buNone/>
            </a:pPr>
            <a:r>
              <a:rPr lang="en-AU" dirty="0"/>
              <a:t>It is a discussion resource to help people working in facilities to openly communicate with people with dementia and their families and friends about death and dying. Talking about dying is often difficult and this tool provides guidance for those who would like to improve their skills.</a:t>
            </a:r>
          </a:p>
        </p:txBody>
      </p:sp>
      <p:sp>
        <p:nvSpPr>
          <p:cNvPr id="4" name="Slide Number Placeholder 3"/>
          <p:cNvSpPr>
            <a:spLocks noGrp="1"/>
          </p:cNvSpPr>
          <p:nvPr>
            <p:ph type="sldNum" sz="quarter" idx="5"/>
          </p:nvPr>
        </p:nvSpPr>
        <p:spPr/>
        <p:txBody>
          <a:bodyPr/>
          <a:lstStyle/>
          <a:p>
            <a:fld id="{57907AF1-A0A9-4054-A370-E42CB4DFE57D}" type="slidenum">
              <a:rPr lang="en-AU" smtClean="0"/>
              <a:t>13</a:t>
            </a:fld>
            <a:endParaRPr lang="en-AU"/>
          </a:p>
        </p:txBody>
      </p:sp>
    </p:spTree>
    <p:extLst>
      <p:ext uri="{BB962C8B-B14F-4D97-AF65-F5344CB8AC3E}">
        <p14:creationId xmlns:p14="http://schemas.microsoft.com/office/powerpoint/2010/main" val="396526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Dementia care and communication – booklet developed by staff at the wicking and nursing. Undergoing review but you can download it. </a:t>
            </a:r>
          </a:p>
          <a:p>
            <a:endParaRPr lang="en-AU" dirty="0"/>
          </a:p>
          <a:p>
            <a:r>
              <a:rPr lang="en-AU" dirty="0"/>
              <a:t>PREPARE for the discussion. Ensure you have the correct environment, enough time, meeting with the correct people (family and staff). You could start the conversation by saying “as part of our normal care planning we would like to invite you and family members to meet to discuss condition and care. </a:t>
            </a:r>
          </a:p>
          <a:p>
            <a:endParaRPr lang="en-AU" dirty="0"/>
          </a:p>
          <a:p>
            <a:r>
              <a:rPr lang="en-AU" dirty="0"/>
              <a:t>INTRODUCE yourself and everyone present. Ask those present if they have any questions and to write anything down during the meeting to address later</a:t>
            </a:r>
          </a:p>
          <a:p>
            <a:endParaRPr lang="en-AU" dirty="0"/>
          </a:p>
          <a:p>
            <a:r>
              <a:rPr lang="en-AU" dirty="0"/>
              <a:t>ASK about the person living with dementia. Person Centred Care </a:t>
            </a:r>
          </a:p>
          <a:p>
            <a:endParaRPr lang="en-AU" dirty="0"/>
          </a:p>
          <a:p>
            <a:r>
              <a:rPr lang="en-AU" dirty="0"/>
              <a:t>FLAG dementia In case family are unaware that they have dementia and this is life limiting.</a:t>
            </a:r>
          </a:p>
          <a:p>
            <a:endParaRPr lang="en-AU" dirty="0"/>
          </a:p>
          <a:p>
            <a:r>
              <a:rPr lang="en-AU" dirty="0"/>
              <a:t>INFORM about dementia, implications for cognitive and functional decline. Use plain language, simple explanations, disease of the brain, trajectory and no certainty about the length of time. </a:t>
            </a:r>
          </a:p>
          <a:p>
            <a:endParaRPr lang="en-AU" dirty="0"/>
          </a:p>
          <a:p>
            <a:r>
              <a:rPr lang="en-AU" dirty="0"/>
              <a:t>ALLOW space for emotions. Use of reflective language may help the family give a name to emotions that they are feeling </a:t>
            </a:r>
          </a:p>
          <a:p>
            <a:endParaRPr lang="en-AU" dirty="0"/>
          </a:p>
          <a:p>
            <a:r>
              <a:rPr lang="en-AU" dirty="0"/>
              <a:t>DISCUSS a second meeting depending on how the family are taking the news. Discuss the care needs and focus of care by linking the family's story, discuss goals of care, document goals of care, focus on care goals such as keeping person with dementia comfortable, happy, engaged. Discuss later life goals of care, end of care directives, hospital admissions, feeding tubes etc. </a:t>
            </a:r>
          </a:p>
          <a:p>
            <a:endParaRPr lang="en-AU" dirty="0"/>
          </a:p>
          <a:p>
            <a:r>
              <a:rPr lang="en-AU" dirty="0"/>
              <a:t>ONGOING dialogue – discuss questions family may have</a:t>
            </a:r>
          </a:p>
          <a:p>
            <a:endParaRPr lang="en-AU" dirty="0"/>
          </a:p>
          <a:p>
            <a:r>
              <a:rPr lang="en-AU" dirty="0"/>
              <a:t>SELF CARE – acknowledge your own emotions as soon as possible. Integrate this into the end of the meeting when family members have left. </a:t>
            </a:r>
          </a:p>
        </p:txBody>
      </p:sp>
      <p:sp>
        <p:nvSpPr>
          <p:cNvPr id="4" name="Slide Number Placeholder 3"/>
          <p:cNvSpPr>
            <a:spLocks noGrp="1"/>
          </p:cNvSpPr>
          <p:nvPr>
            <p:ph type="sldNum" sz="quarter" idx="5"/>
          </p:nvPr>
        </p:nvSpPr>
        <p:spPr/>
        <p:txBody>
          <a:bodyPr/>
          <a:lstStyle/>
          <a:p>
            <a:fld id="{57907AF1-A0A9-4054-A370-E42CB4DFE57D}" type="slidenum">
              <a:rPr lang="en-AU" smtClean="0"/>
              <a:t>14</a:t>
            </a:fld>
            <a:endParaRPr lang="en-AU"/>
          </a:p>
        </p:txBody>
      </p:sp>
    </p:spTree>
    <p:extLst>
      <p:ext uri="{BB962C8B-B14F-4D97-AF65-F5344CB8AC3E}">
        <p14:creationId xmlns:p14="http://schemas.microsoft.com/office/powerpoint/2010/main" val="598803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800" b="0" i="0" u="none" strike="noStrike" dirty="0">
                <a:solidFill>
                  <a:srgbClr val="000000"/>
                </a:solidFill>
                <a:effectLst/>
                <a:latin typeface="Arial" panose="020B0604020202020204" pitchFamily="34" charset="0"/>
              </a:rPr>
              <a:t>Let’s look at a case study. This case study was based on real life events that you may be able to relate with residents in this facility or a facility that you have previously worked at. </a:t>
            </a:r>
          </a:p>
          <a:p>
            <a:pPr algn="l" rtl="0" fontAlgn="base">
              <a:buFont typeface="Arial" panose="020B0604020202020204" pitchFamily="34" charset="0"/>
              <a:buNone/>
            </a:pPr>
            <a:endParaRPr lang="en-AU"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None/>
            </a:pPr>
            <a:r>
              <a:rPr lang="en-AU" sz="1800" b="0" i="0" u="none" strike="noStrike" dirty="0">
                <a:solidFill>
                  <a:srgbClr val="000000"/>
                </a:solidFill>
                <a:effectLst/>
                <a:latin typeface="Arial" panose="020B0604020202020204" pitchFamily="34" charset="0"/>
              </a:rPr>
              <a:t>This 87-year-old man has been living in a residential aged care facility for more than 2 years now. He has AD as well as hypertension, Osteoporosis, OA, deafness and had a hernia repair. When he was admitted to the residential aged care he was functioning quite well and this was demonstrated by a PAS cognitive impairment scores and FAST assessment tool. </a:t>
            </a:r>
          </a:p>
          <a:p>
            <a:pPr algn="l" rtl="0" fontAlgn="base">
              <a:buFont typeface="Arial" panose="020B0604020202020204" pitchFamily="34" charset="0"/>
              <a:buNone/>
            </a:pPr>
            <a:endParaRPr lang="en-AU"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None/>
            </a:pPr>
            <a:r>
              <a:rPr lang="en-AU" sz="1800" b="0" i="0" u="none" strike="noStrike" dirty="0">
                <a:solidFill>
                  <a:srgbClr val="000000"/>
                </a:solidFill>
                <a:effectLst/>
                <a:latin typeface="Arial" panose="020B0604020202020204" pitchFamily="34" charset="0"/>
              </a:rPr>
              <a:t>Over the past six months he has slowly declined in his functional capacity. </a:t>
            </a:r>
          </a:p>
          <a:p>
            <a:pPr algn="l" rtl="0" fontAlgn="base">
              <a:buFont typeface="Arial" panose="020B0604020202020204" pitchFamily="34" charset="0"/>
              <a:buNone/>
            </a:pPr>
            <a:r>
              <a:rPr lang="en-AU" sz="1800" b="0" i="0" u="none" strike="noStrike" dirty="0">
                <a:solidFill>
                  <a:srgbClr val="000000"/>
                </a:solidFill>
                <a:effectLst/>
                <a:latin typeface="Arial" panose="020B0604020202020204" pitchFamily="34" charset="0"/>
              </a:rPr>
              <a:t>He has been admitted to hospital with shortness of breath, vomiting and had a diagnosis of dementia. </a:t>
            </a:r>
            <a:endParaRPr lang="en-US" sz="1800" b="0" i="0"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7907AF1-A0A9-4054-A370-E42CB4DFE57D}" type="slidenum">
              <a:rPr lang="en-AU" smtClean="0"/>
              <a:t>15</a:t>
            </a:fld>
            <a:endParaRPr lang="en-AU"/>
          </a:p>
        </p:txBody>
      </p:sp>
    </p:spTree>
    <p:extLst>
      <p:ext uri="{BB962C8B-B14F-4D97-AF65-F5344CB8AC3E}">
        <p14:creationId xmlns:p14="http://schemas.microsoft.com/office/powerpoint/2010/main" val="2232258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2800" b="0" i="0" dirty="0">
                <a:solidFill>
                  <a:srgbClr val="000000"/>
                </a:solidFill>
                <a:effectLst/>
                <a:latin typeface="Arial" panose="020B0604020202020204" pitchFamily="34" charset="0"/>
              </a:rPr>
              <a:t>So the question that I want to ask you is whether this gentleman should have been hospitalised or not?. Is this an appropriate admission? What else could have been done? What could have helped with the decision?</a:t>
            </a:r>
          </a:p>
          <a:p>
            <a:pPr algn="l" rtl="0" fontAlgn="base">
              <a:buFont typeface="Arial" panose="020B0604020202020204" pitchFamily="34" charset="0"/>
              <a:buNone/>
            </a:pPr>
            <a:r>
              <a:rPr lang="en-AU" sz="2800" b="0" i="0" dirty="0">
                <a:solidFill>
                  <a:srgbClr val="000000"/>
                </a:solidFill>
                <a:effectLst/>
                <a:latin typeface="Arial" panose="020B0604020202020204" pitchFamily="34" charset="0"/>
              </a:rPr>
              <a:t>Think about these questions whilst we consider the risks of hospitalisation particularly for someone living with dementia. </a:t>
            </a:r>
          </a:p>
        </p:txBody>
      </p:sp>
      <p:sp>
        <p:nvSpPr>
          <p:cNvPr id="4" name="Slide Number Placeholder 3"/>
          <p:cNvSpPr>
            <a:spLocks noGrp="1"/>
          </p:cNvSpPr>
          <p:nvPr>
            <p:ph type="sldNum" sz="quarter" idx="5"/>
          </p:nvPr>
        </p:nvSpPr>
        <p:spPr/>
        <p:txBody>
          <a:bodyPr/>
          <a:lstStyle/>
          <a:p>
            <a:fld id="{57907AF1-A0A9-4054-A370-E42CB4DFE57D}" type="slidenum">
              <a:rPr lang="en-AU" smtClean="0"/>
              <a:t>16</a:t>
            </a:fld>
            <a:endParaRPr lang="en-AU"/>
          </a:p>
        </p:txBody>
      </p:sp>
    </p:spTree>
    <p:extLst>
      <p:ext uri="{BB962C8B-B14F-4D97-AF65-F5344CB8AC3E}">
        <p14:creationId xmlns:p14="http://schemas.microsoft.com/office/powerpoint/2010/main" val="67812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2800" b="0" i="0" dirty="0">
                <a:solidFill>
                  <a:srgbClr val="000000"/>
                </a:solidFill>
                <a:effectLst/>
                <a:latin typeface="Arial" panose="020B0604020202020204" pitchFamily="34" charset="0"/>
              </a:rPr>
              <a:t>Risks: trigger for BPSDs, higher rates of delirium, longer LOS, higher use chemical and physical restraints, pressure sores, higher UTI, pneumonia rates once hospitalised, (more likely to be readmitted in 3 months and more frequent hospital stays (Draper et al. Hospital Dementia Services Project)</a:t>
            </a:r>
          </a:p>
          <a:p>
            <a:pPr algn="l" rtl="0" fontAlgn="base">
              <a:buFont typeface="Arial" panose="020B0604020202020204" pitchFamily="34" charset="0"/>
              <a:buNone/>
            </a:pPr>
            <a:endParaRPr lang="en-AU" sz="2800" b="0" i="0" dirty="0">
              <a:solidFill>
                <a:srgbClr val="000000"/>
              </a:solidFill>
              <a:effectLst/>
              <a:latin typeface="Arial" panose="020B0604020202020204" pitchFamily="34" charset="0"/>
            </a:endParaRPr>
          </a:p>
          <a:p>
            <a:pPr algn="l" rtl="0" fontAlgn="base">
              <a:buFont typeface="Arial" panose="020B0604020202020204" pitchFamily="34" charset="0"/>
              <a:buNone/>
            </a:pPr>
            <a:r>
              <a:rPr lang="en-AU" sz="2800" b="0" i="0" dirty="0">
                <a:solidFill>
                  <a:srgbClr val="000000"/>
                </a:solidFill>
                <a:effectLst/>
                <a:latin typeface="Arial" panose="020B0604020202020204" pitchFamily="34" charset="0"/>
              </a:rPr>
              <a:t>Responsive behaviours – the term BPSD (behavioural and psychological symptoms of dementia) is also used in the literature. Important to the person with dementia, responsive behaviours are generally in response of an unmet need. </a:t>
            </a:r>
          </a:p>
          <a:p>
            <a:pPr algn="l" rtl="0" fontAlgn="base">
              <a:buFont typeface="Arial" panose="020B0604020202020204" pitchFamily="34" charset="0"/>
              <a:buNone/>
            </a:pPr>
            <a:endParaRPr lang="en-AU" sz="2800" b="0" i="0" dirty="0">
              <a:solidFill>
                <a:srgbClr val="000000"/>
              </a:solidFill>
              <a:effectLst/>
              <a:latin typeface="Arial" panose="020B0604020202020204" pitchFamily="34" charset="0"/>
            </a:endParaRPr>
          </a:p>
          <a:p>
            <a:pPr algn="l" rtl="0" fontAlgn="base">
              <a:buFont typeface="Arial" panose="020B0604020202020204" pitchFamily="34" charset="0"/>
              <a:buNone/>
            </a:pPr>
            <a:r>
              <a:rPr lang="en-AU" sz="2800" b="0" i="0" dirty="0">
                <a:solidFill>
                  <a:srgbClr val="000000"/>
                </a:solidFill>
                <a:effectLst/>
                <a:latin typeface="Arial" panose="020B0604020202020204" pitchFamily="34" charset="0"/>
              </a:rPr>
              <a:t>Physical restraints – strict scrutiny using these physical restraints particularly lately with the Royal Commission in Aged Care Quality and Safety. Has impacts for staff </a:t>
            </a:r>
            <a:endParaRPr lang="en-AU" dirty="0"/>
          </a:p>
        </p:txBody>
      </p:sp>
      <p:sp>
        <p:nvSpPr>
          <p:cNvPr id="4" name="Slide Number Placeholder 3"/>
          <p:cNvSpPr>
            <a:spLocks noGrp="1"/>
          </p:cNvSpPr>
          <p:nvPr>
            <p:ph type="sldNum" sz="quarter" idx="5"/>
          </p:nvPr>
        </p:nvSpPr>
        <p:spPr/>
        <p:txBody>
          <a:bodyPr/>
          <a:lstStyle/>
          <a:p>
            <a:fld id="{57907AF1-A0A9-4054-A370-E42CB4DFE57D}" type="slidenum">
              <a:rPr lang="en-AU" smtClean="0"/>
              <a:t>17</a:t>
            </a:fld>
            <a:endParaRPr lang="en-AU"/>
          </a:p>
        </p:txBody>
      </p:sp>
    </p:spTree>
    <p:extLst>
      <p:ext uri="{BB962C8B-B14F-4D97-AF65-F5344CB8AC3E}">
        <p14:creationId xmlns:p14="http://schemas.microsoft.com/office/powerpoint/2010/main" val="740352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AU" sz="2800" b="0" i="0" dirty="0">
                <a:solidFill>
                  <a:srgbClr val="000000"/>
                </a:solidFill>
                <a:effectLst/>
                <a:latin typeface="Arial" panose="020B0604020202020204" pitchFamily="34" charset="0"/>
              </a:rPr>
              <a:t>Risks: trigger for BPSDs, higher rates of delirium, longer LOS, higher use chemical and physical restraints, pressure sores, higher risk of UTIs, pneumonia rates once hospitalised, (more likely to be readmitted in 3 months and more frequent hospital stays (Draper et al. Hospital Dementia Services Project)</a:t>
            </a:r>
            <a:endParaRPr lang="en-AU" dirty="0"/>
          </a:p>
        </p:txBody>
      </p:sp>
      <p:sp>
        <p:nvSpPr>
          <p:cNvPr id="4" name="Slide Number Placeholder 3"/>
          <p:cNvSpPr>
            <a:spLocks noGrp="1"/>
          </p:cNvSpPr>
          <p:nvPr>
            <p:ph type="sldNum" sz="quarter" idx="5"/>
          </p:nvPr>
        </p:nvSpPr>
        <p:spPr/>
        <p:txBody>
          <a:bodyPr/>
          <a:lstStyle/>
          <a:p>
            <a:fld id="{57907AF1-A0A9-4054-A370-E42CB4DFE57D}" type="slidenum">
              <a:rPr lang="en-AU" smtClean="0"/>
              <a:t>18</a:t>
            </a:fld>
            <a:endParaRPr lang="en-AU"/>
          </a:p>
        </p:txBody>
      </p:sp>
    </p:spTree>
    <p:extLst>
      <p:ext uri="{BB962C8B-B14F-4D97-AF65-F5344CB8AC3E}">
        <p14:creationId xmlns:p14="http://schemas.microsoft.com/office/powerpoint/2010/main" val="1654398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AU" dirty="0"/>
              <a:t>A palliative approach was adopted for this man two weeks prior to dying. What effects did hospitalisation have on his quality of life?</a:t>
            </a:r>
          </a:p>
        </p:txBody>
      </p:sp>
      <p:sp>
        <p:nvSpPr>
          <p:cNvPr id="4" name="Slide Number Placeholder 3"/>
          <p:cNvSpPr>
            <a:spLocks noGrp="1"/>
          </p:cNvSpPr>
          <p:nvPr>
            <p:ph type="sldNum" sz="quarter" idx="5"/>
          </p:nvPr>
        </p:nvSpPr>
        <p:spPr/>
        <p:txBody>
          <a:bodyPr/>
          <a:lstStyle/>
          <a:p>
            <a:fld id="{57907AF1-A0A9-4054-A370-E42CB4DFE57D}" type="slidenum">
              <a:rPr lang="en-AU" smtClean="0"/>
              <a:t>19</a:t>
            </a:fld>
            <a:endParaRPr lang="en-AU"/>
          </a:p>
        </p:txBody>
      </p:sp>
    </p:spTree>
    <p:extLst>
      <p:ext uri="{BB962C8B-B14F-4D97-AF65-F5344CB8AC3E}">
        <p14:creationId xmlns:p14="http://schemas.microsoft.com/office/powerpoint/2010/main" val="71289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So what is dementia. </a:t>
            </a:r>
          </a:p>
          <a:p>
            <a:endParaRPr lang="en-AU" dirty="0"/>
          </a:p>
          <a:p>
            <a:pPr marL="171450" indent="-171450" algn="l">
              <a:buFont typeface="Arial" panose="020B0604020202020204" pitchFamily="34" charset="0"/>
              <a:buChar char="•"/>
            </a:pPr>
            <a:r>
              <a:rPr lang="en-AU" dirty="0"/>
              <a:t>Dementia is an umbrella term used to describe </a:t>
            </a:r>
            <a:r>
              <a:rPr lang="en-AU" b="0" i="0" dirty="0">
                <a:solidFill>
                  <a:srgbClr val="003349"/>
                </a:solidFill>
                <a:effectLst/>
                <a:latin typeface="FilsonPro Book"/>
              </a:rPr>
              <a:t>a collection of symptoms that are caused by disorders affecting the brain and cognitive impairments.</a:t>
            </a:r>
          </a:p>
          <a:p>
            <a:pPr algn="l"/>
            <a:endParaRPr lang="en-AU" b="0" i="0" dirty="0">
              <a:solidFill>
                <a:srgbClr val="003349"/>
              </a:solidFill>
              <a:effectLst/>
              <a:latin typeface="FilsonPro Book"/>
            </a:endParaRPr>
          </a:p>
          <a:p>
            <a:pPr marL="171450" indent="-171450" algn="l">
              <a:buFont typeface="Arial" panose="020B0604020202020204" pitchFamily="34" charset="0"/>
              <a:buChar char="•"/>
            </a:pPr>
            <a:r>
              <a:rPr lang="en-AU" b="0" i="0" dirty="0">
                <a:solidFill>
                  <a:srgbClr val="003349"/>
                </a:solidFill>
                <a:effectLst/>
                <a:latin typeface="FilsonPro Book"/>
              </a:rPr>
              <a:t>It progresses to impact on brain function to an extent where it can interfere with the person’s normal social or working life and as a persons dementia progresses,</a:t>
            </a:r>
            <a:r>
              <a:rPr lang="en-AU" dirty="0"/>
              <a:t> the impacts to physical function,  dependence increases, changes in behaviour may be exhibited and overall quality of life can be reduced. </a:t>
            </a:r>
          </a:p>
          <a:p>
            <a:endParaRPr lang="en-AU" dirty="0"/>
          </a:p>
          <a:p>
            <a:pPr marL="171450" indent="-171450">
              <a:buFont typeface="Arial" panose="020B0604020202020204" pitchFamily="34" charset="0"/>
              <a:buChar char="•"/>
            </a:pPr>
            <a:r>
              <a:rPr lang="en-AU" dirty="0"/>
              <a:t>Dementia is a progressive and terminal illness and currently whilst a lot of research is being undertaken in this area, there is no known cure.</a:t>
            </a:r>
          </a:p>
          <a:p>
            <a:endParaRPr lang="en-AU" dirty="0"/>
          </a:p>
          <a:p>
            <a:pPr marL="171450" indent="-171450">
              <a:buFont typeface="Arial" panose="020B0604020202020204" pitchFamily="34" charset="0"/>
              <a:buChar char="•"/>
            </a:pPr>
            <a:r>
              <a:rPr lang="en-AU" dirty="0"/>
              <a:t>It is not one specific disease. There are different types of dementia which can present differently depending upon the region of the brain that is affected. </a:t>
            </a:r>
          </a:p>
          <a:p>
            <a:pPr marL="171450" indent="-171450">
              <a:buFont typeface="Arial" panose="020B0604020202020204" pitchFamily="34" charset="0"/>
              <a:buChar char="•"/>
            </a:pPr>
            <a:r>
              <a:rPr lang="en-AU" dirty="0"/>
              <a:t>The most common form of dementia is Alzheimer's Disease, which accounts for 60-80% of dementia cases. Based on this statistic, you are more than likely to care for residents living with Alzheimer’s disease. In fact, an advocate of AD research and famous Australian is Hazel Hawke, pictured here, who was diagnosed with AD and passed away at the age of 83. </a:t>
            </a:r>
          </a:p>
          <a:p>
            <a:endParaRPr lang="en-AU" dirty="0"/>
          </a:p>
          <a:p>
            <a:pPr marL="171450" indent="-171450">
              <a:buFont typeface="Arial" panose="020B0604020202020204" pitchFamily="34" charset="0"/>
              <a:buChar char="•"/>
            </a:pPr>
            <a:r>
              <a:rPr lang="en-AU" dirty="0"/>
              <a:t>You may also have residents here who have been diagnosed with less common forms of dementia in comparison to AD, such as Lewy Body Dementia, vascular dementia and frontotemporal dementia. </a:t>
            </a:r>
          </a:p>
          <a:p>
            <a:endParaRPr lang="en-AU" dirty="0"/>
          </a:p>
          <a:p>
            <a:pPr marL="171450" indent="-171450">
              <a:buFont typeface="Arial" panose="020B0604020202020204" pitchFamily="34" charset="0"/>
              <a:buChar char="•"/>
            </a:pPr>
            <a:r>
              <a:rPr lang="en-AU" dirty="0"/>
              <a:t>Other forms of dementia are Parkinson’s disease as well as Huntington’s disease. </a:t>
            </a:r>
          </a:p>
          <a:p>
            <a:endParaRPr lang="en-AU" dirty="0"/>
          </a:p>
          <a:p>
            <a:pPr marL="171450" indent="-171450">
              <a:buFont typeface="Arial" panose="020B0604020202020204" pitchFamily="34" charset="0"/>
              <a:buChar char="•"/>
            </a:pPr>
            <a:r>
              <a:rPr lang="en-AU" dirty="0"/>
              <a:t>The differences involve different areas of the brain and different structures of the brain. It is important to remember that no one with dementia will behave the same way, because the impacts on the brain are different from person to person. It is important to treat the person as an individual and develop a person-centred care approach to improve their quality of life. </a:t>
            </a:r>
          </a:p>
        </p:txBody>
      </p:sp>
      <p:sp>
        <p:nvSpPr>
          <p:cNvPr id="4" name="Slide Number Placeholder 3"/>
          <p:cNvSpPr>
            <a:spLocks noGrp="1"/>
          </p:cNvSpPr>
          <p:nvPr>
            <p:ph type="sldNum" sz="quarter" idx="5"/>
          </p:nvPr>
        </p:nvSpPr>
        <p:spPr/>
        <p:txBody>
          <a:bodyPr/>
          <a:lstStyle/>
          <a:p>
            <a:fld id="{57907AF1-A0A9-4054-A370-E42CB4DFE57D}" type="slidenum">
              <a:rPr lang="en-AU" smtClean="0"/>
              <a:t>2</a:t>
            </a:fld>
            <a:endParaRPr lang="en-AU"/>
          </a:p>
        </p:txBody>
      </p:sp>
    </p:spTree>
    <p:extLst>
      <p:ext uri="{BB962C8B-B14F-4D97-AF65-F5344CB8AC3E}">
        <p14:creationId xmlns:p14="http://schemas.microsoft.com/office/powerpoint/2010/main" val="705146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AU" dirty="0"/>
              <a:t>A palliative approach was adopted for this man two weeks prior to dying. What could have been done differently?</a:t>
            </a:r>
          </a:p>
        </p:txBody>
      </p:sp>
      <p:sp>
        <p:nvSpPr>
          <p:cNvPr id="4" name="Slide Number Placeholder 3"/>
          <p:cNvSpPr>
            <a:spLocks noGrp="1"/>
          </p:cNvSpPr>
          <p:nvPr>
            <p:ph type="sldNum" sz="quarter" idx="5"/>
          </p:nvPr>
        </p:nvSpPr>
        <p:spPr/>
        <p:txBody>
          <a:bodyPr/>
          <a:lstStyle/>
          <a:p>
            <a:fld id="{57907AF1-A0A9-4054-A370-E42CB4DFE57D}" type="slidenum">
              <a:rPr lang="en-AU" smtClean="0"/>
              <a:t>20</a:t>
            </a:fld>
            <a:endParaRPr lang="en-AU"/>
          </a:p>
        </p:txBody>
      </p:sp>
    </p:spTree>
    <p:extLst>
      <p:ext uri="{BB962C8B-B14F-4D97-AF65-F5344CB8AC3E}">
        <p14:creationId xmlns:p14="http://schemas.microsoft.com/office/powerpoint/2010/main" val="82641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Dementia, specifically Alzheimer disease, was the second leading cause of death among people aged 75 and over, behind coronary heart disease. </a:t>
            </a:r>
          </a:p>
          <a:p>
            <a:endParaRPr lang="en-AU" dirty="0"/>
          </a:p>
          <a:p>
            <a:r>
              <a:rPr lang="en-AU" dirty="0"/>
              <a:t>In fact, since 2006 to 2016 Dementia and AD in females moved from the third leading cause to the first leading cause of death.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solidFill>
                  <a:srgbClr val="202124"/>
                </a:solidFill>
                <a:effectLst/>
                <a:latin typeface="arial" panose="020B0604020202020204" pitchFamily="34" charset="0"/>
              </a:rPr>
              <a:t>Relevance to Tasmania</a:t>
            </a:r>
            <a:r>
              <a:rPr lang="en-AU" b="0" i="0" dirty="0">
                <a:solidFill>
                  <a:srgbClr val="202124"/>
                </a:solidFill>
                <a:effectLst/>
                <a:latin typeface="arial" panose="020B0604020202020204" pitchFamily="34" charset="0"/>
              </a:rPr>
              <a:t> stands out as having the largest population of older people,  with over 20% aged 65+ and 8.4% aged 75+.</a:t>
            </a:r>
            <a:endParaRPr lang="en-AU" b="0" i="0" dirty="0">
              <a:solidFill>
                <a:srgbClr val="1C1D1E"/>
              </a:solidFill>
              <a:effectLst/>
              <a:latin typeface="Open Sans"/>
            </a:endParaRPr>
          </a:p>
          <a:p>
            <a:endParaRPr lang="en-AU" dirty="0"/>
          </a:p>
          <a:p>
            <a:r>
              <a:rPr lang="en-AU" dirty="0"/>
              <a:t>Research has shown that many people living in RACF’s are living with dementia and do not have a formal diagnosis, which presents a significant challenge for end-of-life care planning. </a:t>
            </a:r>
          </a:p>
          <a:p>
            <a:endParaRPr lang="en-AU" dirty="0"/>
          </a:p>
          <a:p>
            <a:r>
              <a:rPr lang="en-AU" dirty="0"/>
              <a:t>Health and social care workers, such as yourselves, who provide long term care in RACFs play a key role in end-of-life care decision making for residents and assist their families/loved ones in identifying when the time is right to consider end-of-life care for a person living with dementia. There is a lot of uncertainty regarding the prognosis and identification of people living with dementia which presents a barrier to initiating the discussion about EOL care</a:t>
            </a:r>
            <a:endParaRPr lang="en-AU" b="0" i="0" dirty="0">
              <a:solidFill>
                <a:srgbClr val="1C1D1E"/>
              </a:solidFill>
              <a:effectLst/>
              <a:latin typeface="Open Sans"/>
            </a:endParaRPr>
          </a:p>
          <a:p>
            <a:endParaRPr lang="en-AU" b="0" i="0" dirty="0">
              <a:solidFill>
                <a:srgbClr val="1C1D1E"/>
              </a:solidFill>
              <a:effectLst/>
              <a:latin typeface="Open Sans"/>
            </a:endParaRPr>
          </a:p>
          <a:p>
            <a:r>
              <a:rPr lang="en-AU" b="0" i="0" dirty="0">
                <a:solidFill>
                  <a:srgbClr val="1C1D1E"/>
                </a:solidFill>
                <a:effectLst/>
                <a:latin typeface="Open Sans"/>
              </a:rPr>
              <a:t>Studies indicate that people age 65 and older survive an average of 4 to 8 years after a diagnosis of Alzheimer's dementia, yet some live as long as 20 years with Alzheimer's dementia.</a:t>
            </a:r>
            <a:r>
              <a:rPr lang="en-AU" b="0" i="0" u="none" strike="noStrike" baseline="30000" dirty="0">
                <a:solidFill>
                  <a:srgbClr val="000000"/>
                </a:solidFill>
                <a:effectLst/>
                <a:latin typeface="Open Sans"/>
              </a:rPr>
              <a:t> </a:t>
            </a:r>
            <a:r>
              <a:rPr lang="en-AU" b="0" i="0" dirty="0">
                <a:solidFill>
                  <a:srgbClr val="1C1D1E"/>
                </a:solidFill>
                <a:effectLst/>
                <a:latin typeface="Open Sans"/>
              </a:rPr>
              <a:t>This reflects the slow, insidious and uncertain progression of Alzheimer's. A person who lives from age 70 to age 80 with Alzheimer's dementia will spend an average of 40% of this time in the severe stage.</a:t>
            </a:r>
            <a:endParaRPr lang="en-AU" dirty="0"/>
          </a:p>
          <a:p>
            <a:endParaRPr lang="en-AU" dirty="0"/>
          </a:p>
          <a:p>
            <a:r>
              <a:rPr lang="en-AU" dirty="0"/>
              <a:t>Someone who has DLB can live between 2 – 8 years after a diagnosis but again is variable and can live well beyond this time. </a:t>
            </a:r>
          </a:p>
          <a:p>
            <a:endParaRPr lang="en-AU" dirty="0"/>
          </a:p>
          <a:p>
            <a:r>
              <a:rPr lang="en-AU" dirty="0"/>
              <a:t>People with a diagnosis of PD have an average of 9 – 20 years post diagnosis. As you can see, there is much variation.</a:t>
            </a:r>
          </a:p>
          <a:p>
            <a:endParaRPr lang="en-AU" dirty="0"/>
          </a:p>
          <a:p>
            <a:endParaRPr lang="en-AU" b="0" i="0" dirty="0">
              <a:solidFill>
                <a:srgbClr val="1C1D1E"/>
              </a:solidFill>
              <a:effectLst/>
              <a:latin typeface="Open Sans"/>
            </a:endParaRPr>
          </a:p>
          <a:p>
            <a:endParaRPr lang="en-AU" dirty="0"/>
          </a:p>
          <a:p>
            <a:endParaRPr lang="en-AU" dirty="0"/>
          </a:p>
        </p:txBody>
      </p:sp>
      <p:sp>
        <p:nvSpPr>
          <p:cNvPr id="4" name="Slide Number Placeholder 3"/>
          <p:cNvSpPr>
            <a:spLocks noGrp="1"/>
          </p:cNvSpPr>
          <p:nvPr>
            <p:ph type="sldNum" sz="quarter" idx="5"/>
          </p:nvPr>
        </p:nvSpPr>
        <p:spPr/>
        <p:txBody>
          <a:bodyPr/>
          <a:lstStyle/>
          <a:p>
            <a:fld id="{57907AF1-A0A9-4054-A370-E42CB4DFE57D}" type="slidenum">
              <a:rPr lang="en-AU" smtClean="0"/>
              <a:t>3</a:t>
            </a:fld>
            <a:endParaRPr lang="en-AU"/>
          </a:p>
        </p:txBody>
      </p:sp>
    </p:spTree>
    <p:extLst>
      <p:ext uri="{BB962C8B-B14F-4D97-AF65-F5344CB8AC3E}">
        <p14:creationId xmlns:p14="http://schemas.microsoft.com/office/powerpoint/2010/main" val="156348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1C1D1E"/>
                </a:solidFill>
                <a:effectLst/>
                <a:latin typeface="Open Sans"/>
              </a:rPr>
              <a:t>Improving end‐of‐life care is a top dementia priority. There is increasing interest in how EOL care is provided but most individuals with dementia do not access </a:t>
            </a:r>
            <a:r>
              <a:rPr lang="en-AU" dirty="0"/>
              <a:t>end-of-life </a:t>
            </a:r>
            <a:r>
              <a:rPr lang="en-AU" b="0" i="0" dirty="0">
                <a:solidFill>
                  <a:srgbClr val="1C1D1E"/>
                </a:solidFill>
                <a:effectLst/>
                <a:latin typeface="Open Sans"/>
              </a:rPr>
              <a:t>care services. When </a:t>
            </a:r>
            <a:r>
              <a:rPr lang="en-AU" dirty="0"/>
              <a:t>end-of-life </a:t>
            </a:r>
            <a:r>
              <a:rPr lang="en-AU" b="0" i="0" dirty="0">
                <a:solidFill>
                  <a:srgbClr val="1C1D1E"/>
                </a:solidFill>
                <a:effectLst/>
                <a:latin typeface="Open Sans"/>
              </a:rPr>
              <a:t>care is used in dementia, it is commonly initiated only in the last weeks of life, possibly because recognizing end of life in dementia can be challenging.</a:t>
            </a:r>
            <a:r>
              <a:rPr lang="en-AU" b="1" i="0" u="sng" dirty="0">
                <a:solidFill>
                  <a:srgbClr val="000000"/>
                </a:solidFill>
                <a:effectLst/>
                <a:latin typeface="Open Sans"/>
              </a:rPr>
              <a:t> </a:t>
            </a:r>
          </a:p>
          <a:p>
            <a:r>
              <a:rPr lang="en-AU" b="0" i="0" dirty="0">
                <a:solidFill>
                  <a:srgbClr val="1C1D1E"/>
                </a:solidFill>
                <a:effectLst/>
                <a:latin typeface="Open Sans"/>
              </a:rPr>
              <a:t>It is hard to know where a person is on their dementia trajectory because many people who enter aged care facilities are older and frailer than ever before, and/or do not have a definitive diagnosis. </a:t>
            </a:r>
          </a:p>
          <a:p>
            <a:endParaRPr lang="en-AU" b="0" i="0" dirty="0">
              <a:solidFill>
                <a:srgbClr val="1C1D1E"/>
              </a:solidFill>
              <a:effectLst/>
              <a:latin typeface="Open Sans"/>
            </a:endParaRPr>
          </a:p>
          <a:p>
            <a:r>
              <a:rPr lang="en-AU" dirty="0"/>
              <a:t>There are a number of assessments to assist with knowing where someone is along the illness trajectory. </a:t>
            </a:r>
          </a:p>
          <a:p>
            <a:endParaRPr lang="en-AU" dirty="0"/>
          </a:p>
          <a:p>
            <a:r>
              <a:rPr lang="en-AU" dirty="0"/>
              <a:t>Cognitive Screening that includes screening assessments to detect cognitive impairment which will trigger more investigations are required. </a:t>
            </a:r>
          </a:p>
          <a:p>
            <a:r>
              <a:rPr lang="en-AU" dirty="0"/>
              <a:t> </a:t>
            </a:r>
          </a:p>
          <a:p>
            <a:r>
              <a:rPr lang="en-AU" dirty="0"/>
              <a:t>The following are a few that are in use, but there are many more. </a:t>
            </a:r>
          </a:p>
          <a:p>
            <a:r>
              <a:rPr lang="en-AU" dirty="0"/>
              <a:t>Do you use any of these?</a:t>
            </a:r>
          </a:p>
          <a:p>
            <a:endParaRPr lang="en-AU" dirty="0"/>
          </a:p>
          <a:p>
            <a:r>
              <a:rPr lang="en-AU" dirty="0"/>
              <a:t>- The Psychogeriatric Assessment Scale which is a cognitive impairment Scale (PAS-Cog) widely used by geriatric assessment teams. It’s a estimate of Cog Status of residents and the amount of support they will require in care homes – helps with funding.</a:t>
            </a:r>
          </a:p>
          <a:p>
            <a:endParaRPr lang="en-AU" dirty="0"/>
          </a:p>
          <a:p>
            <a:r>
              <a:rPr lang="en-AU" dirty="0"/>
              <a:t>- The MMSE (mini mental) which is widely used. The lower score the more severe the dementia progression.</a:t>
            </a:r>
          </a:p>
          <a:p>
            <a:endParaRPr lang="en-AU" dirty="0"/>
          </a:p>
          <a:p>
            <a:pPr marL="171450" indent="-171450">
              <a:buFont typeface="Arial" panose="020B0604020202020204" pitchFamily="34" charset="0"/>
              <a:buChar char="•"/>
            </a:pPr>
            <a:r>
              <a:rPr lang="en-AU" dirty="0"/>
              <a:t>The Global Deterioration Scale (GDS), developed by Dr. Barry Reisberg, provides caregivers an overview of the stages of cognitive function for people living with Alzheimer's disease. </a:t>
            </a:r>
          </a:p>
          <a:p>
            <a:endParaRPr lang="en-AU" dirty="0"/>
          </a:p>
          <a:p>
            <a:r>
              <a:rPr lang="en-AU" dirty="0"/>
              <a:t>- The Functional Assessment (FAST) – similar to the GDS and works in line with the stages of one dementia progression. </a:t>
            </a:r>
          </a:p>
          <a:p>
            <a:endParaRPr lang="en-AU" dirty="0"/>
          </a:p>
          <a:p>
            <a:r>
              <a:rPr lang="en-AU" dirty="0"/>
              <a:t>There can be a delay up to 4 years before symptoms and diagnosis of dementia are arrived at.</a:t>
            </a:r>
          </a:p>
          <a:p>
            <a:r>
              <a:rPr lang="en-AU" dirty="0"/>
              <a:t>In Australia some clinical  practice guidelines were released in 2016. Recommendation for agreed and standardised practice for diagnosis and mix of people living with dementia. Download these Guidelines.</a:t>
            </a:r>
          </a:p>
          <a:p>
            <a:endParaRPr lang="en-AU" dirty="0"/>
          </a:p>
        </p:txBody>
      </p:sp>
      <p:sp>
        <p:nvSpPr>
          <p:cNvPr id="4" name="Slide Number Placeholder 3"/>
          <p:cNvSpPr>
            <a:spLocks noGrp="1"/>
          </p:cNvSpPr>
          <p:nvPr>
            <p:ph type="sldNum" sz="quarter" idx="5"/>
          </p:nvPr>
        </p:nvSpPr>
        <p:spPr/>
        <p:txBody>
          <a:bodyPr/>
          <a:lstStyle/>
          <a:p>
            <a:fld id="{57907AF1-A0A9-4054-A370-E42CB4DFE57D}" type="slidenum">
              <a:rPr lang="en-AU" smtClean="0"/>
              <a:t>4</a:t>
            </a:fld>
            <a:endParaRPr lang="en-AU"/>
          </a:p>
        </p:txBody>
      </p:sp>
    </p:spTree>
    <p:extLst>
      <p:ext uri="{BB962C8B-B14F-4D97-AF65-F5344CB8AC3E}">
        <p14:creationId xmlns:p14="http://schemas.microsoft.com/office/powerpoint/2010/main" val="112685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AU" b="0" i="0" dirty="0">
                <a:solidFill>
                  <a:srgbClr val="003349"/>
                </a:solidFill>
                <a:effectLst/>
                <a:latin typeface="FilsonPro Book"/>
              </a:rPr>
              <a:t>The clinical practice guidelines for people with dementia aim to provide health professionals and carers in primary care, aged care and hospital settings with access to recommendations reflecting current evidence on dementia care to better respond to the needs and preferences of the person living with dementia.</a:t>
            </a:r>
          </a:p>
          <a:p>
            <a:pPr marL="171450" indent="-171450" algn="l">
              <a:buFont typeface="Arial" panose="020B0604020202020204" pitchFamily="34" charset="0"/>
              <a:buChar char="•"/>
            </a:pPr>
            <a:r>
              <a:rPr lang="en-AU" b="0" i="0" dirty="0">
                <a:solidFill>
                  <a:srgbClr val="003349"/>
                </a:solidFill>
                <a:effectLst/>
                <a:latin typeface="FilsonPro Book"/>
              </a:rPr>
              <a:t>The guidelines contain 109 recommendations that health and aged care staff should apply in their workplaces while also responding to the needs and preferences of the person with dementia and their carer(s) and family.</a:t>
            </a:r>
          </a:p>
          <a:p>
            <a:pPr algn="l"/>
            <a:endParaRPr lang="en-AU" b="0" i="0" dirty="0">
              <a:solidFill>
                <a:srgbClr val="003349"/>
              </a:solidFill>
              <a:effectLst/>
              <a:latin typeface="FilsonPro Book"/>
            </a:endParaRPr>
          </a:p>
          <a:p>
            <a:pPr algn="l"/>
            <a:endParaRPr lang="en-AU" b="0" i="0" dirty="0">
              <a:solidFill>
                <a:srgbClr val="003349"/>
              </a:solidFill>
              <a:effectLst/>
              <a:latin typeface="FilsonPro Book"/>
            </a:endParaRPr>
          </a:p>
          <a:p>
            <a:pPr marL="171450" indent="-171450" algn="l">
              <a:buFont typeface="Arial" panose="020B0604020202020204" pitchFamily="34" charset="0"/>
              <a:buChar char="•"/>
            </a:pPr>
            <a:r>
              <a:rPr lang="en-AU" b="0" i="0" dirty="0">
                <a:solidFill>
                  <a:srgbClr val="003349"/>
                </a:solidFill>
                <a:effectLst/>
                <a:latin typeface="FilsonPro Book"/>
              </a:rPr>
              <a:t>This resource provides practical guidance about important aspects of the clinical practice guidelines for people with dementia.</a:t>
            </a:r>
          </a:p>
          <a:p>
            <a:pPr marL="171450" indent="-171450" algn="l">
              <a:buFont typeface="Arial" panose="020B0604020202020204" pitchFamily="34" charset="0"/>
              <a:buChar char="•"/>
            </a:pPr>
            <a:r>
              <a:rPr lang="en-AU" b="0" i="0" dirty="0">
                <a:solidFill>
                  <a:srgbClr val="003349"/>
                </a:solidFill>
                <a:effectLst/>
                <a:latin typeface="FilsonPro Book"/>
              </a:rPr>
              <a:t>Download from Dementia Australia</a:t>
            </a:r>
          </a:p>
          <a:p>
            <a:endParaRPr lang="en-AU" dirty="0"/>
          </a:p>
        </p:txBody>
      </p:sp>
      <p:sp>
        <p:nvSpPr>
          <p:cNvPr id="4" name="Slide Number Placeholder 3"/>
          <p:cNvSpPr>
            <a:spLocks noGrp="1"/>
          </p:cNvSpPr>
          <p:nvPr>
            <p:ph type="sldNum" sz="quarter" idx="5"/>
          </p:nvPr>
        </p:nvSpPr>
        <p:spPr/>
        <p:txBody>
          <a:bodyPr/>
          <a:lstStyle/>
          <a:p>
            <a:fld id="{57907AF1-A0A9-4054-A370-E42CB4DFE57D}" type="slidenum">
              <a:rPr lang="en-AU" smtClean="0"/>
              <a:t>5</a:t>
            </a:fld>
            <a:endParaRPr lang="en-AU"/>
          </a:p>
        </p:txBody>
      </p:sp>
    </p:spTree>
    <p:extLst>
      <p:ext uri="{BB962C8B-B14F-4D97-AF65-F5344CB8AC3E}">
        <p14:creationId xmlns:p14="http://schemas.microsoft.com/office/powerpoint/2010/main" val="278622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 us now identify the last three stages of dementia according to the Global deterioration scale – the 7 stages of dementia.</a:t>
            </a:r>
          </a:p>
        </p:txBody>
      </p:sp>
      <p:sp>
        <p:nvSpPr>
          <p:cNvPr id="4" name="Slide Number Placeholder 3"/>
          <p:cNvSpPr>
            <a:spLocks noGrp="1"/>
          </p:cNvSpPr>
          <p:nvPr>
            <p:ph type="sldNum" sz="quarter" idx="5"/>
          </p:nvPr>
        </p:nvSpPr>
        <p:spPr/>
        <p:txBody>
          <a:bodyPr/>
          <a:lstStyle/>
          <a:p>
            <a:fld id="{57907AF1-A0A9-4054-A370-E42CB4DFE57D}" type="slidenum">
              <a:rPr lang="en-AU" smtClean="0"/>
              <a:t>6</a:t>
            </a:fld>
            <a:endParaRPr lang="en-AU"/>
          </a:p>
        </p:txBody>
      </p:sp>
    </p:spTree>
    <p:extLst>
      <p:ext uri="{BB962C8B-B14F-4D97-AF65-F5344CB8AC3E}">
        <p14:creationId xmlns:p14="http://schemas.microsoft.com/office/powerpoint/2010/main" val="245721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GDS is broken down into 7 different stages. Can use your browser to view the </a:t>
            </a:r>
            <a:r>
              <a:rPr lang="en-AU" dirty="0" err="1"/>
              <a:t>Youtube</a:t>
            </a:r>
            <a:r>
              <a:rPr lang="en-AU" dirty="0"/>
              <a:t> video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dirty="0">
                <a:solidFill>
                  <a:srgbClr val="000000"/>
                </a:solidFill>
                <a:effectLst/>
                <a:latin typeface="Calibri" panose="020F0502020204030204" pitchFamily="34" charset="0"/>
                <a:ea typeface="Times New Roman" panose="02020603050405020304" pitchFamily="18" charset="0"/>
                <a:hlinkClick r:id="rId3"/>
              </a:rPr>
              <a:t>Stages of dementia and Alzheimer's disease | Mental health | NCLEX-RN | Khan Academy - YouTube</a:t>
            </a:r>
            <a:endParaRPr lang="en-AU"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Stages 1-3 are the pre-dementia stages.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57907AF1-A0A9-4054-A370-E42CB4DFE57D}" type="slidenum">
              <a:rPr lang="en-AU" smtClean="0"/>
              <a:t>7</a:t>
            </a:fld>
            <a:endParaRPr lang="en-AU"/>
          </a:p>
        </p:txBody>
      </p:sp>
    </p:spTree>
    <p:extLst>
      <p:ext uri="{BB962C8B-B14F-4D97-AF65-F5344CB8AC3E}">
        <p14:creationId xmlns:p14="http://schemas.microsoft.com/office/powerpoint/2010/main" val="70789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dirty="0">
              <a:latin typeface="Arial" panose="020B0604020202020204" pitchFamily="34" charset="0"/>
            </a:endParaRPr>
          </a:p>
          <a:p>
            <a:pPr algn="l"/>
            <a:r>
              <a:rPr lang="en-AU" altLang="en-US" dirty="0">
                <a:latin typeface="Arial" panose="020B0604020202020204" pitchFamily="34" charset="0"/>
              </a:rPr>
              <a:t>In research conducted by the Wicking Dementia Education and Research Centre’s Massive Online Course (the MOOC), </a:t>
            </a:r>
            <a:r>
              <a:rPr lang="en-AU" altLang="en-US" sz="1800" b="0" i="0" u="none" strike="noStrike" baseline="0" dirty="0">
                <a:latin typeface="TimesNewRomanPSMT"/>
              </a:rPr>
              <a:t>t</a:t>
            </a:r>
            <a:r>
              <a:rPr lang="en-AU" sz="1800" b="0" i="0" u="none" strike="noStrike" baseline="0" dirty="0">
                <a:latin typeface="TimesNewRomanPSMT"/>
              </a:rPr>
              <a:t>he value of planning ahead for end of life was raised by participants. This was within the broad context of the meaning of</a:t>
            </a:r>
          </a:p>
          <a:p>
            <a:pPr algn="l"/>
            <a:r>
              <a:rPr lang="en-AU" sz="1800" b="0" i="0" u="none" strike="noStrike" baseline="0" dirty="0">
                <a:latin typeface="TimesNewRomanPSMT"/>
              </a:rPr>
              <a:t>palliative care and participants identified that it was important to:  </a:t>
            </a:r>
          </a:p>
          <a:p>
            <a:pPr algn="l"/>
            <a:r>
              <a:rPr lang="en-AU" sz="1800" b="0" i="0" u="none" strike="noStrike" baseline="0" dirty="0">
                <a:latin typeface="TimesNewRomanPSMT"/>
              </a:rPr>
              <a:t> </a:t>
            </a:r>
            <a:r>
              <a:rPr lang="en-AU" sz="1800" b="0" i="1" u="none" strike="noStrike" baseline="0" dirty="0">
                <a:latin typeface="TimesNewRomanPS-ItalicMT"/>
              </a:rPr>
              <a:t>Recognise and introduce a plan for palliation before the imminent arrival of the point of death. The bravery to discuss this early in the disease process while the person with dementia can contribute to the plan for their future journey.</a:t>
            </a:r>
          </a:p>
        </p:txBody>
      </p:sp>
      <p:sp>
        <p:nvSpPr>
          <p:cNvPr id="4" name="Slide Number Placeholder 3"/>
          <p:cNvSpPr>
            <a:spLocks noGrp="1"/>
          </p:cNvSpPr>
          <p:nvPr>
            <p:ph type="sldNum" sz="quarter" idx="5"/>
          </p:nvPr>
        </p:nvSpPr>
        <p:spPr/>
        <p:txBody>
          <a:bodyPr/>
          <a:lstStyle/>
          <a:p>
            <a:fld id="{57907AF1-A0A9-4054-A370-E42CB4DFE57D}" type="slidenum">
              <a:rPr lang="en-AU" smtClean="0"/>
              <a:t>8</a:t>
            </a:fld>
            <a:endParaRPr lang="en-AU"/>
          </a:p>
        </p:txBody>
      </p:sp>
    </p:spTree>
    <p:extLst>
      <p:ext uri="{BB962C8B-B14F-4D97-AF65-F5344CB8AC3E}">
        <p14:creationId xmlns:p14="http://schemas.microsoft.com/office/powerpoint/2010/main" val="302658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palliative approach can give the most appropriate type of care for people with dementia at any stage of their illness. It should definitely be a focus of care by the time the person with dementia reaches the advanced stages of their dementia. </a:t>
            </a:r>
          </a:p>
          <a:p>
            <a:endParaRPr lang="en-AU" dirty="0"/>
          </a:p>
          <a:p>
            <a:r>
              <a:rPr lang="en-AU" dirty="0"/>
              <a:t>As we have noted, the person living with advanced dementia may be unable to recognise people or objects, have difficulty communicating, chair or bed bound, require assistance with ADL’s such as dressing and washing and feeding themselves. They may experience pain, sleep disturbances, incontinence, confusion and depression. </a:t>
            </a:r>
          </a:p>
          <a:p>
            <a:endParaRPr lang="en-AU" dirty="0"/>
          </a:p>
          <a:p>
            <a:r>
              <a:rPr lang="en-AU" dirty="0"/>
              <a:t>At this point, a palliative approach would be of utmost benefit. </a:t>
            </a:r>
          </a:p>
          <a:p>
            <a:endParaRPr lang="en-AU" dirty="0"/>
          </a:p>
          <a:p>
            <a:r>
              <a:rPr lang="en-AU" dirty="0"/>
              <a:t>Another challenge is Why is talking about death and dying with families of people living with dementia important</a:t>
            </a:r>
          </a:p>
          <a:p>
            <a:endParaRPr lang="en-AU" altLang="en-US" dirty="0">
              <a:latin typeface="Arial" panose="020B0604020202020204" pitchFamily="34" charset="0"/>
            </a:endParaRPr>
          </a:p>
          <a:p>
            <a:r>
              <a:rPr lang="en-AU" altLang="en-US" dirty="0">
                <a:latin typeface="Arial" panose="020B0604020202020204" pitchFamily="34" charset="0"/>
              </a:rPr>
              <a:t>In research conducted by MOOC participants at the Dementia research and education centre</a:t>
            </a:r>
            <a:r>
              <a:rPr lang="en-AU" altLang="en-US" sz="1800" b="0" i="0" u="none" strike="noStrike" baseline="0" dirty="0">
                <a:latin typeface="TimesNewRomanPSMT"/>
              </a:rPr>
              <a:t> t</a:t>
            </a:r>
            <a:r>
              <a:rPr lang="en-AU" sz="1800" b="0" i="0" u="none" strike="noStrike" baseline="0" dirty="0">
                <a:latin typeface="TimesNewRomanPSMT"/>
              </a:rPr>
              <a:t>he value of planning ahead for later life needs was raised by participants within the broad context of the meaning of</a:t>
            </a:r>
          </a:p>
          <a:p>
            <a:pPr algn="l"/>
            <a:r>
              <a:rPr lang="en-AU" sz="1800" b="0" i="0" u="none" strike="noStrike" baseline="0" dirty="0">
                <a:latin typeface="TimesNewRomanPSMT"/>
              </a:rPr>
              <a:t>palliative care by identifying that it was important to </a:t>
            </a:r>
            <a:r>
              <a:rPr lang="en-AU" sz="1800" b="0" i="1" u="none" strike="noStrike" baseline="0" dirty="0">
                <a:latin typeface="TimesNewRomanPS-ItalicMT"/>
              </a:rPr>
              <a:t>Recognising and introducing the plan for palliation before the imminent arrival of the point of death. The bravery to discuss this early in the disease process while the person with dementia can contribute to the plan for their future journey </a:t>
            </a:r>
          </a:p>
        </p:txBody>
      </p:sp>
      <p:sp>
        <p:nvSpPr>
          <p:cNvPr id="4" name="Slide Number Placeholder 3"/>
          <p:cNvSpPr>
            <a:spLocks noGrp="1"/>
          </p:cNvSpPr>
          <p:nvPr>
            <p:ph type="sldNum" sz="quarter" idx="5"/>
          </p:nvPr>
        </p:nvSpPr>
        <p:spPr/>
        <p:txBody>
          <a:bodyPr/>
          <a:lstStyle/>
          <a:p>
            <a:fld id="{57907AF1-A0A9-4054-A370-E42CB4DFE57D}" type="slidenum">
              <a:rPr lang="en-AU" smtClean="0"/>
              <a:t>9</a:t>
            </a:fld>
            <a:endParaRPr lang="en-AU"/>
          </a:p>
        </p:txBody>
      </p:sp>
    </p:spTree>
    <p:extLst>
      <p:ext uri="{BB962C8B-B14F-4D97-AF65-F5344CB8AC3E}">
        <p14:creationId xmlns:p14="http://schemas.microsoft.com/office/powerpoint/2010/main" val="2164752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ith l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9DFF-CEC8-4574-8702-96ED6F874152}"/>
              </a:ext>
            </a:extLst>
          </p:cNvPr>
          <p:cNvSpPr>
            <a:spLocks noGrp="1"/>
          </p:cNvSpPr>
          <p:nvPr>
            <p:ph type="ctrTitle"/>
          </p:nvPr>
        </p:nvSpPr>
        <p:spPr>
          <a:xfrm>
            <a:off x="345142" y="1981973"/>
            <a:ext cx="7951693" cy="1527989"/>
          </a:xfrm>
        </p:spPr>
        <p:txBody>
          <a:bodyPr anchor="b">
            <a:normAutofit/>
          </a:bodyPr>
          <a:lstStyle>
            <a:lvl1pPr algn="ctr">
              <a:defRPr sz="4800" b="1">
                <a:latin typeface="+mn-lt"/>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FDC7EFEF-3CE6-4305-A2F5-A6CF6BD1E5F7}"/>
              </a:ext>
            </a:extLst>
          </p:cNvPr>
          <p:cNvSpPr>
            <a:spLocks noGrp="1"/>
          </p:cNvSpPr>
          <p:nvPr>
            <p:ph type="subTitle" idx="1"/>
          </p:nvPr>
        </p:nvSpPr>
        <p:spPr>
          <a:xfrm>
            <a:off x="398930" y="3797520"/>
            <a:ext cx="765585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Date Placeholder 3">
            <a:extLst>
              <a:ext uri="{FF2B5EF4-FFF2-40B4-BE49-F238E27FC236}">
                <a16:creationId xmlns:a16="http://schemas.microsoft.com/office/drawing/2014/main" id="{AC05EC1B-75FF-4FFF-81D9-0848B87DAFAD}"/>
              </a:ext>
            </a:extLst>
          </p:cNvPr>
          <p:cNvSpPr>
            <a:spLocks noGrp="1"/>
          </p:cNvSpPr>
          <p:nvPr>
            <p:ph type="dt" sz="half" idx="10"/>
          </p:nvPr>
        </p:nvSpPr>
        <p:spPr/>
        <p:txBody>
          <a:bodyPr/>
          <a:lstStyle/>
          <a:p>
            <a:fld id="{EEBEC499-A616-49C1-9AD0-D37BF4842D7D}" type="datetime1">
              <a:rPr lang="en-AU" smtClean="0"/>
              <a:t>19/04/2021</a:t>
            </a:fld>
            <a:endParaRPr lang="en-AU"/>
          </a:p>
        </p:txBody>
      </p:sp>
      <p:sp>
        <p:nvSpPr>
          <p:cNvPr id="5" name="Footer Placeholder 4">
            <a:extLst>
              <a:ext uri="{FF2B5EF4-FFF2-40B4-BE49-F238E27FC236}">
                <a16:creationId xmlns:a16="http://schemas.microsoft.com/office/drawing/2014/main" id="{2DDE4E86-C10F-4734-99CD-7523567BFF02}"/>
              </a:ext>
            </a:extLst>
          </p:cNvPr>
          <p:cNvSpPr>
            <a:spLocks noGrp="1"/>
          </p:cNvSpPr>
          <p:nvPr>
            <p:ph type="ftr" sz="quarter" idx="11"/>
          </p:nvPr>
        </p:nvSpPr>
        <p:spPr/>
        <p:txBody>
          <a:bodyPr/>
          <a:lstStyle/>
          <a:p>
            <a:endParaRPr lang="en-AU"/>
          </a:p>
        </p:txBody>
      </p:sp>
      <p:pic>
        <p:nvPicPr>
          <p:cNvPr id="7" name="Picture 6" descr="A picture containing text, clipart&#10;&#10;Description automatically generated">
            <a:extLst>
              <a:ext uri="{FF2B5EF4-FFF2-40B4-BE49-F238E27FC236}">
                <a16:creationId xmlns:a16="http://schemas.microsoft.com/office/drawing/2014/main" id="{4DFE0E69-3F45-4D4E-9D98-9271DE111E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42" y="561285"/>
            <a:ext cx="2880278" cy="827568"/>
          </a:xfrm>
          <a:prstGeom prst="rect">
            <a:avLst/>
          </a:prstGeom>
        </p:spPr>
      </p:pic>
    </p:spTree>
    <p:extLst>
      <p:ext uri="{BB962C8B-B14F-4D97-AF65-F5344CB8AC3E}">
        <p14:creationId xmlns:p14="http://schemas.microsoft.com/office/powerpoint/2010/main" val="8704002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title with dot 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F33E15-DC4E-449F-8240-EBB1BDF7467A}"/>
              </a:ext>
            </a:extLst>
          </p:cNvPr>
          <p:cNvSpPr>
            <a:spLocks noGrp="1"/>
          </p:cNvSpPr>
          <p:nvPr>
            <p:ph idx="1"/>
          </p:nvPr>
        </p:nvSpPr>
        <p:spPr>
          <a:xfrm>
            <a:off x="838200" y="2205318"/>
            <a:ext cx="10515600" cy="3442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itle 11">
            <a:extLst>
              <a:ext uri="{FF2B5EF4-FFF2-40B4-BE49-F238E27FC236}">
                <a16:creationId xmlns:a16="http://schemas.microsoft.com/office/drawing/2014/main" id="{2630488C-6A5A-44AF-B89B-885A6D0A86A8}"/>
              </a:ext>
            </a:extLst>
          </p:cNvPr>
          <p:cNvSpPr>
            <a:spLocks noGrp="1"/>
          </p:cNvSpPr>
          <p:nvPr>
            <p:ph type="title"/>
          </p:nvPr>
        </p:nvSpPr>
        <p:spPr>
          <a:xfrm>
            <a:off x="5392271" y="566830"/>
            <a:ext cx="6463552" cy="1325563"/>
          </a:xfrm>
        </p:spPr>
        <p:txBody>
          <a:bodyPr/>
          <a:lstStyle/>
          <a:p>
            <a:r>
              <a:rPr lang="en-US"/>
              <a:t>Click to edit Master title style</a:t>
            </a:r>
            <a:endParaRPr lang="en-AU"/>
          </a:p>
        </p:txBody>
      </p:sp>
      <p:sp>
        <p:nvSpPr>
          <p:cNvPr id="14" name="Date Placeholder 13">
            <a:extLst>
              <a:ext uri="{FF2B5EF4-FFF2-40B4-BE49-F238E27FC236}">
                <a16:creationId xmlns:a16="http://schemas.microsoft.com/office/drawing/2014/main" id="{5BEEF12D-E529-4AF3-A7C7-26ED3DBAAE0D}"/>
              </a:ext>
            </a:extLst>
          </p:cNvPr>
          <p:cNvSpPr>
            <a:spLocks noGrp="1"/>
          </p:cNvSpPr>
          <p:nvPr>
            <p:ph type="dt" sz="half" idx="10"/>
          </p:nvPr>
        </p:nvSpPr>
        <p:spPr/>
        <p:txBody>
          <a:bodyPr/>
          <a:lstStyle/>
          <a:p>
            <a:fld id="{78D629DF-D709-4DCE-98DF-65C2E7F8C45A}" type="datetime1">
              <a:rPr lang="en-AU" smtClean="0"/>
              <a:t>19/04/2021</a:t>
            </a:fld>
            <a:endParaRPr lang="en-AU"/>
          </a:p>
        </p:txBody>
      </p:sp>
      <p:sp>
        <p:nvSpPr>
          <p:cNvPr id="15" name="Footer Placeholder 14">
            <a:extLst>
              <a:ext uri="{FF2B5EF4-FFF2-40B4-BE49-F238E27FC236}">
                <a16:creationId xmlns:a16="http://schemas.microsoft.com/office/drawing/2014/main" id="{BB5CB831-CB92-42D9-B0B0-1448EBB5210F}"/>
              </a:ext>
            </a:extLst>
          </p:cNvPr>
          <p:cNvSpPr>
            <a:spLocks noGrp="1"/>
          </p:cNvSpPr>
          <p:nvPr>
            <p:ph type="ftr" sz="quarter" idx="11"/>
          </p:nvPr>
        </p:nvSpPr>
        <p:spPr/>
        <p:txBody>
          <a:bodyPr/>
          <a:lstStyle/>
          <a:p>
            <a:endParaRPr lang="en-AU"/>
          </a:p>
        </p:txBody>
      </p:sp>
      <p:pic>
        <p:nvPicPr>
          <p:cNvPr id="7" name="Picture 6" descr="A picture containing text, clipart&#10;&#10;Description automatically generated">
            <a:extLst>
              <a:ext uri="{FF2B5EF4-FFF2-40B4-BE49-F238E27FC236}">
                <a16:creationId xmlns:a16="http://schemas.microsoft.com/office/drawing/2014/main" id="{C30C384C-E257-4518-900B-377A8AF2DC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42" y="561285"/>
            <a:ext cx="2880278" cy="827568"/>
          </a:xfrm>
          <a:prstGeom prst="rect">
            <a:avLst/>
          </a:prstGeom>
        </p:spPr>
      </p:pic>
    </p:spTree>
    <p:extLst>
      <p:ext uri="{BB962C8B-B14F-4D97-AF65-F5344CB8AC3E}">
        <p14:creationId xmlns:p14="http://schemas.microsoft.com/office/powerpoint/2010/main" val="312029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1AE0-CE43-454E-9D5D-EAFC00665919}"/>
              </a:ext>
            </a:extLst>
          </p:cNvPr>
          <p:cNvSpPr>
            <a:spLocks noGrp="1"/>
          </p:cNvSpPr>
          <p:nvPr>
            <p:ph type="title"/>
          </p:nvPr>
        </p:nvSpPr>
        <p:spPr>
          <a:xfrm>
            <a:off x="4854388" y="558585"/>
            <a:ext cx="6992470" cy="1132103"/>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B1B44D43-E35B-4F8C-8D80-12A5C6C6C6A1}"/>
              </a:ext>
            </a:extLst>
          </p:cNvPr>
          <p:cNvSpPr>
            <a:spLocks noGrp="1"/>
          </p:cNvSpPr>
          <p:nvPr>
            <p:ph sz="half" idx="1"/>
          </p:nvPr>
        </p:nvSpPr>
        <p:spPr>
          <a:xfrm>
            <a:off x="838200" y="2112007"/>
            <a:ext cx="5181600" cy="4064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F6B0BD41-DA30-4B92-A500-62BF3E3401D6}"/>
              </a:ext>
            </a:extLst>
          </p:cNvPr>
          <p:cNvSpPr>
            <a:spLocks noGrp="1"/>
          </p:cNvSpPr>
          <p:nvPr>
            <p:ph sz="half" idx="2"/>
          </p:nvPr>
        </p:nvSpPr>
        <p:spPr>
          <a:xfrm>
            <a:off x="6414247" y="2112006"/>
            <a:ext cx="5181600" cy="411430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a:extLst>
              <a:ext uri="{FF2B5EF4-FFF2-40B4-BE49-F238E27FC236}">
                <a16:creationId xmlns:a16="http://schemas.microsoft.com/office/drawing/2014/main" id="{B0064774-6095-461C-A29F-CBB055B29B29}"/>
              </a:ext>
            </a:extLst>
          </p:cNvPr>
          <p:cNvSpPr>
            <a:spLocks noGrp="1"/>
          </p:cNvSpPr>
          <p:nvPr>
            <p:ph type="dt" sz="half" idx="10"/>
          </p:nvPr>
        </p:nvSpPr>
        <p:spPr/>
        <p:txBody>
          <a:bodyPr/>
          <a:lstStyle/>
          <a:p>
            <a:fld id="{56CEB7B1-AC53-49D2-AC4D-C3613411F1DE}" type="datetime1">
              <a:rPr lang="en-AU" smtClean="0"/>
              <a:t>19/04/2021</a:t>
            </a:fld>
            <a:endParaRPr lang="en-AU"/>
          </a:p>
        </p:txBody>
      </p:sp>
      <p:sp>
        <p:nvSpPr>
          <p:cNvPr id="6" name="Footer Placeholder 5">
            <a:extLst>
              <a:ext uri="{FF2B5EF4-FFF2-40B4-BE49-F238E27FC236}">
                <a16:creationId xmlns:a16="http://schemas.microsoft.com/office/drawing/2014/main" id="{203230C9-EE59-4B73-8CBB-B67F026DA4B5}"/>
              </a:ext>
            </a:extLst>
          </p:cNvPr>
          <p:cNvSpPr>
            <a:spLocks noGrp="1"/>
          </p:cNvSpPr>
          <p:nvPr>
            <p:ph type="ftr" sz="quarter" idx="11"/>
          </p:nvPr>
        </p:nvSpPr>
        <p:spPr/>
        <p:txBody>
          <a:bodyPr/>
          <a:lstStyle/>
          <a:p>
            <a:endParaRPr lang="en-AU"/>
          </a:p>
        </p:txBody>
      </p:sp>
      <p:sp>
        <p:nvSpPr>
          <p:cNvPr id="8" name="Slide Number Placeholder 5">
            <a:extLst>
              <a:ext uri="{FF2B5EF4-FFF2-40B4-BE49-F238E27FC236}">
                <a16:creationId xmlns:a16="http://schemas.microsoft.com/office/drawing/2014/main" id="{712390B0-F40E-4D8D-BC40-150AA9789A5E}"/>
              </a:ext>
            </a:extLst>
          </p:cNvPr>
          <p:cNvSpPr>
            <a:spLocks noGrp="1"/>
          </p:cNvSpPr>
          <p:nvPr>
            <p:ph type="sldNum" sz="quarter" idx="4"/>
          </p:nvPr>
        </p:nvSpPr>
        <p:spPr>
          <a:xfrm>
            <a:off x="9121586" y="6454025"/>
            <a:ext cx="2743200" cy="365125"/>
          </a:xfrm>
          <a:prstGeom prst="rect">
            <a:avLst/>
          </a:prstGeom>
        </p:spPr>
        <p:txBody>
          <a:bodyPr vert="horz" lIns="91440" tIns="45720" rIns="91440" bIns="45720" rtlCol="0" anchor="ctr"/>
          <a:lstStyle>
            <a:lvl1pPr algn="r">
              <a:defRPr sz="1400" b="1" i="1">
                <a:solidFill>
                  <a:schemeClr val="tx1">
                    <a:tint val="75000"/>
                  </a:schemeClr>
                </a:solidFill>
              </a:defRPr>
            </a:lvl1pPr>
          </a:lstStyle>
          <a:p>
            <a:r>
              <a:rPr lang="en-AU" dirty="0">
                <a:solidFill>
                  <a:srgbClr val="EE3124"/>
                </a:solidFill>
              </a:rPr>
              <a:t>&gt; </a:t>
            </a:r>
            <a:r>
              <a:rPr lang="en-AU" spc="-5" dirty="0">
                <a:solidFill>
                  <a:schemeClr val="tx1"/>
                </a:solidFill>
              </a:rPr>
              <a:t>utas.edu.au </a:t>
            </a:r>
            <a:r>
              <a:rPr lang="en-AU" dirty="0">
                <a:solidFill>
                  <a:srgbClr val="EE3124"/>
                </a:solidFill>
              </a:rPr>
              <a:t>/</a:t>
            </a:r>
            <a:r>
              <a:rPr lang="en-AU" spc="-125" dirty="0">
                <a:solidFill>
                  <a:srgbClr val="EE3124"/>
                </a:solidFill>
              </a:rPr>
              <a:t> </a:t>
            </a:r>
            <a:fld id="{D21AC2AB-F9D8-407A-8EFA-45789BA90C45}" type="slidenum">
              <a:rPr lang="en-AU" smtClean="0">
                <a:solidFill>
                  <a:schemeClr val="tx1"/>
                </a:solidFill>
              </a:rPr>
              <a:pPr/>
              <a:t>‹#›</a:t>
            </a:fld>
            <a:endParaRPr lang="en-AU" dirty="0">
              <a:solidFill>
                <a:schemeClr val="tx1"/>
              </a:solidFill>
            </a:endParaRPr>
          </a:p>
        </p:txBody>
      </p:sp>
      <p:pic>
        <p:nvPicPr>
          <p:cNvPr id="9" name="Picture 8" descr="A picture containing text, clipart&#10;&#10;Description automatically generated">
            <a:extLst>
              <a:ext uri="{FF2B5EF4-FFF2-40B4-BE49-F238E27FC236}">
                <a16:creationId xmlns:a16="http://schemas.microsoft.com/office/drawing/2014/main" id="{4327E2BE-E2A5-4F0E-9F0E-85A0A8096A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42" y="561285"/>
            <a:ext cx="2880278" cy="827568"/>
          </a:xfrm>
          <a:prstGeom prst="rect">
            <a:avLst/>
          </a:prstGeom>
        </p:spPr>
      </p:pic>
    </p:spTree>
    <p:extLst>
      <p:ext uri="{BB962C8B-B14F-4D97-AF65-F5344CB8AC3E}">
        <p14:creationId xmlns:p14="http://schemas.microsoft.com/office/powerpoint/2010/main" val="299065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Logo in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B6E7-4A27-4980-B780-D748436759B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0F8FCF4-5AC5-4CD6-96F9-EAC2C8173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E94AA3-B75D-4EE0-BAAB-E4CF97C2A6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0E0B589-EC90-4802-AC90-BF8566D1E1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7C04AE-D705-4295-B546-2D10FCED7E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a:extLst>
              <a:ext uri="{FF2B5EF4-FFF2-40B4-BE49-F238E27FC236}">
                <a16:creationId xmlns:a16="http://schemas.microsoft.com/office/drawing/2014/main" id="{27F2B2B7-DF0D-4B1C-BDDF-4DE37D957A64}"/>
              </a:ext>
            </a:extLst>
          </p:cNvPr>
          <p:cNvSpPr>
            <a:spLocks noGrp="1"/>
          </p:cNvSpPr>
          <p:nvPr>
            <p:ph type="ftr" sz="quarter" idx="11"/>
          </p:nvPr>
        </p:nvSpPr>
        <p:spPr>
          <a:xfrm>
            <a:off x="342980" y="6310312"/>
            <a:ext cx="4114800" cy="365125"/>
          </a:xfrm>
        </p:spPr>
        <p:txBody>
          <a:bodyPr/>
          <a:lstStyle/>
          <a:p>
            <a:endParaRPr lang="en-AU" dirty="0"/>
          </a:p>
        </p:txBody>
      </p:sp>
      <p:pic>
        <p:nvPicPr>
          <p:cNvPr id="9" name="Picture 8" descr="A picture containing text, clipart&#10;&#10;Description automatically generated">
            <a:extLst>
              <a:ext uri="{FF2B5EF4-FFF2-40B4-BE49-F238E27FC236}">
                <a16:creationId xmlns:a16="http://schemas.microsoft.com/office/drawing/2014/main" id="{188139C7-70B1-40DA-8EF2-AB552B82B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80" y="6258556"/>
            <a:ext cx="1660670" cy="477148"/>
          </a:xfrm>
          <a:prstGeom prst="rect">
            <a:avLst/>
          </a:prstGeom>
        </p:spPr>
      </p:pic>
    </p:spTree>
    <p:extLst>
      <p:ext uri="{BB962C8B-B14F-4D97-AF65-F5344CB8AC3E}">
        <p14:creationId xmlns:p14="http://schemas.microsoft.com/office/powerpoint/2010/main" val="221988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85BC-D6FD-4F4C-A652-11ABDE2F69A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AB3E16D-C3BE-4F66-AD64-79045F375278}"/>
              </a:ext>
            </a:extLst>
          </p:cNvPr>
          <p:cNvSpPr>
            <a:spLocks noGrp="1"/>
          </p:cNvSpPr>
          <p:nvPr>
            <p:ph type="dt" sz="half" idx="10"/>
          </p:nvPr>
        </p:nvSpPr>
        <p:spPr/>
        <p:txBody>
          <a:bodyPr/>
          <a:lstStyle/>
          <a:p>
            <a:fld id="{2057E9EC-FCF1-485E-A936-4A3E502F1B9A}" type="datetime1">
              <a:rPr lang="en-AU" smtClean="0"/>
              <a:t>19/04/2021</a:t>
            </a:fld>
            <a:endParaRPr lang="en-AU"/>
          </a:p>
        </p:txBody>
      </p:sp>
      <p:sp>
        <p:nvSpPr>
          <p:cNvPr id="4" name="Footer Placeholder 3">
            <a:extLst>
              <a:ext uri="{FF2B5EF4-FFF2-40B4-BE49-F238E27FC236}">
                <a16:creationId xmlns:a16="http://schemas.microsoft.com/office/drawing/2014/main" id="{7B7FF091-2F4B-4CEE-BBA0-415EA1E6147D}"/>
              </a:ext>
            </a:extLst>
          </p:cNvPr>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646538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50D9D5-7BAC-4CE8-8DB1-C5616945D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C061D87-AC25-4B93-822A-D0D6CB8CE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753EFAAD-3124-4A41-8FFC-48DC2C951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0DE76-E094-4E64-8045-1994C078521D}" type="datetime1">
              <a:rPr lang="en-AU" smtClean="0"/>
              <a:t>19/04/2021</a:t>
            </a:fld>
            <a:endParaRPr lang="en-AU"/>
          </a:p>
        </p:txBody>
      </p:sp>
      <p:sp>
        <p:nvSpPr>
          <p:cNvPr id="5" name="Footer Placeholder 4">
            <a:extLst>
              <a:ext uri="{FF2B5EF4-FFF2-40B4-BE49-F238E27FC236}">
                <a16:creationId xmlns:a16="http://schemas.microsoft.com/office/drawing/2014/main" id="{07F99496-7DDF-48DD-8129-6D3A9639B0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7" name="Rectangle 6">
            <a:extLst>
              <a:ext uri="{FF2B5EF4-FFF2-40B4-BE49-F238E27FC236}">
                <a16:creationId xmlns:a16="http://schemas.microsoft.com/office/drawing/2014/main" id="{86C7398A-98B3-4E0E-94A3-1474FFFF53F0}"/>
              </a:ext>
            </a:extLst>
          </p:cNvPr>
          <p:cNvSpPr/>
          <p:nvPr userDrawn="1"/>
        </p:nvSpPr>
        <p:spPr>
          <a:xfrm>
            <a:off x="-76201" y="-15875"/>
            <a:ext cx="12407153" cy="2016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rgbClr val="FF0000"/>
                </a:solidFill>
              </a:ln>
              <a:solidFill>
                <a:srgbClr val="FF0000"/>
              </a:solidFill>
            </a:endParaRPr>
          </a:p>
        </p:txBody>
      </p:sp>
    </p:spTree>
    <p:extLst>
      <p:ext uri="{BB962C8B-B14F-4D97-AF65-F5344CB8AC3E}">
        <p14:creationId xmlns:p14="http://schemas.microsoft.com/office/powerpoint/2010/main" val="2277055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83641331-A445-47E9-97D6-9753F851CCFC}"/>
              </a:ext>
            </a:extLst>
          </p:cNvPr>
          <p:cNvSpPr>
            <a:spLocks noGrp="1"/>
          </p:cNvSpPr>
          <p:nvPr>
            <p:ph type="ctrTitle"/>
          </p:nvPr>
        </p:nvSpPr>
        <p:spPr>
          <a:xfrm>
            <a:off x="8575548" y="1481328"/>
            <a:ext cx="3192780" cy="2468880"/>
          </a:xfrm>
        </p:spPr>
        <p:txBody>
          <a:bodyPr>
            <a:normAutofit/>
          </a:bodyPr>
          <a:lstStyle/>
          <a:p>
            <a:r>
              <a:rPr lang="en-AU" sz="4000" dirty="0"/>
              <a:t>Trajectory of Dementia – End of Life Care</a:t>
            </a:r>
          </a:p>
        </p:txBody>
      </p:sp>
      <p:sp>
        <p:nvSpPr>
          <p:cNvPr id="5" name="Subtitle 4">
            <a:extLst>
              <a:ext uri="{FF2B5EF4-FFF2-40B4-BE49-F238E27FC236}">
                <a16:creationId xmlns:a16="http://schemas.microsoft.com/office/drawing/2014/main" id="{9D3E6CD7-621A-4394-B3DC-B7052A45DA74}"/>
              </a:ext>
            </a:extLst>
          </p:cNvPr>
          <p:cNvSpPr>
            <a:spLocks noGrp="1"/>
          </p:cNvSpPr>
          <p:nvPr>
            <p:ph type="subTitle" idx="1"/>
          </p:nvPr>
        </p:nvSpPr>
        <p:spPr>
          <a:xfrm>
            <a:off x="8815623" y="4479219"/>
            <a:ext cx="2926080" cy="1307592"/>
          </a:xfrm>
        </p:spPr>
        <p:txBody>
          <a:bodyPr>
            <a:normAutofit/>
          </a:bodyPr>
          <a:lstStyle/>
          <a:p>
            <a:pPr algn="ctr"/>
            <a:r>
              <a:rPr lang="en-AU" sz="1800" b="1" dirty="0"/>
              <a:t>Dr Melissa Abela</a:t>
            </a:r>
          </a:p>
          <a:p>
            <a:pPr algn="ctr"/>
            <a:r>
              <a:rPr lang="en-AU" sz="1800" b="1" dirty="0"/>
              <a:t>University of Tasmania</a:t>
            </a:r>
          </a:p>
          <a:p>
            <a:r>
              <a:rPr lang="en-AU" sz="1400" dirty="0"/>
              <a:t> </a:t>
            </a:r>
          </a:p>
          <a:p>
            <a:endParaRPr lang="en-AU" sz="1400" dirty="0"/>
          </a:p>
        </p:txBody>
      </p:sp>
      <p:sp>
        <p:nvSpPr>
          <p:cNvPr id="3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Shape 3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1">
            <a:extLst>
              <a:ext uri="{FF2B5EF4-FFF2-40B4-BE49-F238E27FC236}">
                <a16:creationId xmlns:a16="http://schemas.microsoft.com/office/drawing/2014/main" id="{4BEE8ADB-8204-41A7-A002-C9FC6A1DDA28}"/>
              </a:ext>
            </a:extLst>
          </p:cNvPr>
          <p:cNvPicPr>
            <a:picLocks noChangeAspect="1"/>
          </p:cNvPicPr>
          <p:nvPr/>
        </p:nvPicPr>
        <p:blipFill rotWithShape="1">
          <a:blip r:embed="rId3"/>
          <a:srcRect t="2851" r="1" b="8844"/>
          <a:stretch/>
        </p:blipFill>
        <p:spPr>
          <a:xfrm>
            <a:off x="1704685" y="1761753"/>
            <a:ext cx="6524528" cy="4491280"/>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6" name="Slide Number Placeholder 4">
            <a:extLst>
              <a:ext uri="{FF2B5EF4-FFF2-40B4-BE49-F238E27FC236}">
                <a16:creationId xmlns:a16="http://schemas.microsoft.com/office/drawing/2014/main" id="{D210BEA4-D774-4ED2-86DB-81A531918723}"/>
              </a:ext>
            </a:extLst>
          </p:cNvPr>
          <p:cNvSpPr txBox="1">
            <a:spLocks/>
          </p:cNvSpPr>
          <p:nvPr/>
        </p:nvSpPr>
        <p:spPr>
          <a:xfrm>
            <a:off x="9973558" y="6334863"/>
            <a:ext cx="189122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AU" sz="1400" b="1" i="1">
                <a:solidFill>
                  <a:srgbClr val="EE3124"/>
                </a:solidFill>
              </a:rPr>
              <a:t>&gt; </a:t>
            </a:r>
            <a:r>
              <a:rPr lang="en-AU" sz="1400" b="1" i="1" spc="-5"/>
              <a:t>utas.edu.au</a:t>
            </a:r>
            <a:r>
              <a:rPr lang="en-AU" sz="1400" b="1" i="1">
                <a:solidFill>
                  <a:srgbClr val="EE3124"/>
                </a:solidFill>
              </a:rPr>
              <a:t>/</a:t>
            </a:r>
            <a:r>
              <a:rPr lang="en-AU" sz="1400" b="1" i="1"/>
              <a:t>wicking</a:t>
            </a:r>
            <a:r>
              <a:rPr lang="en-AU" sz="1400" b="1" i="1" spc="-125">
                <a:solidFill>
                  <a:srgbClr val="EE3124"/>
                </a:solidFill>
              </a:rPr>
              <a:t> </a:t>
            </a:r>
            <a:endParaRPr lang="en-AU" sz="1400" b="1" i="1"/>
          </a:p>
        </p:txBody>
      </p:sp>
    </p:spTree>
    <p:extLst>
      <p:ext uri="{BB962C8B-B14F-4D97-AF65-F5344CB8AC3E}">
        <p14:creationId xmlns:p14="http://schemas.microsoft.com/office/powerpoint/2010/main" val="80252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32376DF-A02F-4A57-969B-4BE10B33A8DC}"/>
              </a:ext>
            </a:extLst>
          </p:cNvPr>
          <p:cNvSpPr>
            <a:spLocks noGrp="1"/>
          </p:cNvSpPr>
          <p:nvPr>
            <p:ph type="sldNum" sz="quarter" idx="4"/>
          </p:nvPr>
        </p:nvSpPr>
        <p:spPr>
          <a:xfrm>
            <a:off x="10853928" y="6356350"/>
            <a:ext cx="685800" cy="365125"/>
          </a:xfrm>
        </p:spPr>
        <p:txBody>
          <a:bodyPr vert="horz" lIns="91440" tIns="45720" rIns="91440" bIns="45720" rtlCol="0" anchor="ctr">
            <a:normAutofit/>
          </a:bodyPr>
          <a:lstStyle/>
          <a:p>
            <a:pPr algn="l">
              <a:lnSpc>
                <a:spcPct val="90000"/>
              </a:lnSpc>
              <a:spcAft>
                <a:spcPts val="600"/>
              </a:spcAft>
              <a:defRPr/>
            </a:pPr>
            <a:r>
              <a:rPr lang="en-US" sz="600" b="0" i="0">
                <a:solidFill>
                  <a:srgbClr val="FFFFFF"/>
                </a:solidFill>
                <a:latin typeface="Calibri" panose="020F0502020204030204"/>
              </a:rPr>
              <a:t>&gt; utas.edu.au/wicking </a:t>
            </a:r>
          </a:p>
        </p:txBody>
      </p:sp>
      <p:graphicFrame>
        <p:nvGraphicFramePr>
          <p:cNvPr id="10" name="Content Placeholder 4">
            <a:extLst>
              <a:ext uri="{FF2B5EF4-FFF2-40B4-BE49-F238E27FC236}">
                <a16:creationId xmlns:a16="http://schemas.microsoft.com/office/drawing/2014/main" id="{5E11ADCC-5998-46BE-BD4B-2B02F8B2A075}"/>
              </a:ext>
            </a:extLst>
          </p:cNvPr>
          <p:cNvGraphicFramePr>
            <a:graphicFrameLocks noGrp="1"/>
          </p:cNvGraphicFramePr>
          <p:nvPr>
            <p:ph sz="half" idx="1"/>
            <p:extLst>
              <p:ext uri="{D42A27DB-BD31-4B8C-83A1-F6EECF244321}">
                <p14:modId xmlns:p14="http://schemas.microsoft.com/office/powerpoint/2010/main" val="3040848652"/>
              </p:ext>
            </p:extLst>
          </p:nvPr>
        </p:nvGraphicFramePr>
        <p:xfrm>
          <a:off x="680385" y="1807143"/>
          <a:ext cx="10859343" cy="4463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BE6051F-1E19-4118-A030-D3784669F1CF}"/>
              </a:ext>
            </a:extLst>
          </p:cNvPr>
          <p:cNvSpPr>
            <a:spLocks noGrp="1"/>
          </p:cNvSpPr>
          <p:nvPr>
            <p:ph type="title"/>
          </p:nvPr>
        </p:nvSpPr>
        <p:spPr>
          <a:xfrm>
            <a:off x="3310890" y="587141"/>
            <a:ext cx="8881110" cy="970498"/>
          </a:xfrm>
        </p:spPr>
        <p:txBody>
          <a:bodyPr>
            <a:noAutofit/>
          </a:bodyPr>
          <a:lstStyle/>
          <a:p>
            <a:pPr algn="ctr"/>
            <a:r>
              <a:rPr lang="en-AU" dirty="0"/>
              <a:t>A Palliative Approach to Dementia Care</a:t>
            </a:r>
          </a:p>
        </p:txBody>
      </p:sp>
    </p:spTree>
    <p:extLst>
      <p:ext uri="{BB962C8B-B14F-4D97-AF65-F5344CB8AC3E}">
        <p14:creationId xmlns:p14="http://schemas.microsoft.com/office/powerpoint/2010/main" val="329770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Slide Number Placeholder 4">
            <a:extLst>
              <a:ext uri="{FF2B5EF4-FFF2-40B4-BE49-F238E27FC236}">
                <a16:creationId xmlns:a16="http://schemas.microsoft.com/office/drawing/2014/main" id="{A32376DF-A02F-4A57-969B-4BE10B33A8DC}"/>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r>
              <a:rPr lang="en-US" sz="1200" b="0" i="0"/>
              <a:t>&gt; utas.edu.au/wicking </a:t>
            </a:r>
          </a:p>
        </p:txBody>
      </p:sp>
      <p:graphicFrame>
        <p:nvGraphicFramePr>
          <p:cNvPr id="23" name="Content Placeholder 4">
            <a:extLst>
              <a:ext uri="{FF2B5EF4-FFF2-40B4-BE49-F238E27FC236}">
                <a16:creationId xmlns:a16="http://schemas.microsoft.com/office/drawing/2014/main" id="{7D1ABFEF-553E-47A9-A643-B41CE80E514A}"/>
              </a:ext>
            </a:extLst>
          </p:cNvPr>
          <p:cNvGraphicFramePr>
            <a:graphicFrameLocks noGrp="1"/>
          </p:cNvGraphicFramePr>
          <p:nvPr>
            <p:ph sz="half" idx="1"/>
            <p:extLst>
              <p:ext uri="{D42A27DB-BD31-4B8C-83A1-F6EECF244321}">
                <p14:modId xmlns:p14="http://schemas.microsoft.com/office/powerpoint/2010/main" val="1153857267"/>
              </p:ext>
            </p:extLst>
          </p:nvPr>
        </p:nvGraphicFramePr>
        <p:xfrm>
          <a:off x="680385" y="1548745"/>
          <a:ext cx="11092514" cy="5153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BE6051F-1E19-4118-A030-D3784669F1CF}"/>
              </a:ext>
            </a:extLst>
          </p:cNvPr>
          <p:cNvSpPr>
            <a:spLocks noGrp="1"/>
          </p:cNvSpPr>
          <p:nvPr>
            <p:ph type="title"/>
          </p:nvPr>
        </p:nvSpPr>
        <p:spPr>
          <a:xfrm>
            <a:off x="3543300" y="424367"/>
            <a:ext cx="8229599" cy="970498"/>
          </a:xfrm>
        </p:spPr>
        <p:txBody>
          <a:bodyPr>
            <a:normAutofit/>
          </a:bodyPr>
          <a:lstStyle/>
          <a:p>
            <a:pPr algn="ctr"/>
            <a:r>
              <a:rPr lang="en-AU" sz="3300" dirty="0"/>
              <a:t>Challenges for Managing Advanced Dementia</a:t>
            </a:r>
          </a:p>
        </p:txBody>
      </p:sp>
    </p:spTree>
    <p:extLst>
      <p:ext uri="{BB962C8B-B14F-4D97-AF65-F5344CB8AC3E}">
        <p14:creationId xmlns:p14="http://schemas.microsoft.com/office/powerpoint/2010/main" val="2118970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32376DF-A02F-4A57-969B-4BE10B33A8DC}"/>
              </a:ext>
            </a:extLst>
          </p:cNvPr>
          <p:cNvSpPr>
            <a:spLocks noGrp="1"/>
          </p:cNvSpPr>
          <p:nvPr>
            <p:ph type="sldNum" sz="quarter" idx="4294967295"/>
          </p:nvPr>
        </p:nvSpPr>
        <p:spPr>
          <a:xfrm>
            <a:off x="481013" y="6356350"/>
            <a:ext cx="685800" cy="365125"/>
          </a:xfrm>
          <a:prstGeom prst="rect">
            <a:avLst/>
          </a:prstGeom>
        </p:spPr>
        <p:txBody>
          <a:bodyPr vert="horz" lIns="91440" tIns="45720" rIns="91440" bIns="45720" rtlCol="0" anchor="ctr">
            <a:normAutofit/>
          </a:bodyPr>
          <a:lstStyle/>
          <a:p>
            <a:pPr>
              <a:lnSpc>
                <a:spcPct val="90000"/>
              </a:lnSpc>
              <a:spcAft>
                <a:spcPts val="600"/>
              </a:spcAft>
              <a:defRPr/>
            </a:pPr>
            <a:r>
              <a:rPr lang="en-US" sz="600">
                <a:solidFill>
                  <a:srgbClr val="FFFFFF"/>
                </a:solidFill>
                <a:latin typeface="Calibri" panose="020F0502020204030204"/>
              </a:rPr>
              <a:t>&gt; utas.edu.au/wicking </a:t>
            </a:r>
          </a:p>
        </p:txBody>
      </p:sp>
      <p:graphicFrame>
        <p:nvGraphicFramePr>
          <p:cNvPr id="13" name="Content Placeholder 4">
            <a:extLst>
              <a:ext uri="{FF2B5EF4-FFF2-40B4-BE49-F238E27FC236}">
                <a16:creationId xmlns:a16="http://schemas.microsoft.com/office/drawing/2014/main" id="{7CC8818F-1626-4FF1-95A3-C26DB6DDE8D4}"/>
              </a:ext>
            </a:extLst>
          </p:cNvPr>
          <p:cNvGraphicFramePr>
            <a:graphicFrameLocks noGrp="1"/>
          </p:cNvGraphicFramePr>
          <p:nvPr>
            <p:ph idx="1"/>
            <p:extLst>
              <p:ext uri="{D42A27DB-BD31-4B8C-83A1-F6EECF244321}">
                <p14:modId xmlns:p14="http://schemas.microsoft.com/office/powerpoint/2010/main" val="2305791268"/>
              </p:ext>
            </p:extLst>
          </p:nvPr>
        </p:nvGraphicFramePr>
        <p:xfrm>
          <a:off x="6368518" y="829733"/>
          <a:ext cx="4985281" cy="5757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Text, letter&#10;&#10;Description automatically generated">
            <a:extLst>
              <a:ext uri="{FF2B5EF4-FFF2-40B4-BE49-F238E27FC236}">
                <a16:creationId xmlns:a16="http://schemas.microsoft.com/office/drawing/2014/main" id="{0FA437A2-32C4-4715-BFAB-C3839F6297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350" y="1535642"/>
            <a:ext cx="5454650" cy="4667250"/>
          </a:xfrm>
          <a:prstGeom prst="rect">
            <a:avLst/>
          </a:prstGeom>
        </p:spPr>
      </p:pic>
    </p:spTree>
    <p:extLst>
      <p:ext uri="{BB962C8B-B14F-4D97-AF65-F5344CB8AC3E}">
        <p14:creationId xmlns:p14="http://schemas.microsoft.com/office/powerpoint/2010/main" val="153690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E6051F-1E19-4118-A030-D3784669F1CF}"/>
              </a:ext>
            </a:extLst>
          </p:cNvPr>
          <p:cNvSpPr>
            <a:spLocks noGrp="1"/>
          </p:cNvSpPr>
          <p:nvPr>
            <p:ph type="title"/>
          </p:nvPr>
        </p:nvSpPr>
        <p:spPr>
          <a:xfrm>
            <a:off x="6417733" y="490538"/>
            <a:ext cx="5291663" cy="1016530"/>
          </a:xfrm>
        </p:spPr>
        <p:txBody>
          <a:bodyPr vert="horz" lIns="91440" tIns="45720" rIns="91440" bIns="45720" rtlCol="0" anchor="b">
            <a:normAutofit fontScale="90000"/>
          </a:bodyPr>
          <a:lstStyle/>
          <a:p>
            <a:pPr algn="ctr"/>
            <a:r>
              <a:rPr lang="en-US" sz="4000" dirty="0">
                <a:latin typeface="+mj-lt"/>
              </a:rPr>
              <a:t>Talking about Dementia and End of Life Care</a:t>
            </a:r>
          </a:p>
        </p:txBody>
      </p:sp>
      <p:pic>
        <p:nvPicPr>
          <p:cNvPr id="2" name="Picture 1">
            <a:extLst>
              <a:ext uri="{FF2B5EF4-FFF2-40B4-BE49-F238E27FC236}">
                <a16:creationId xmlns:a16="http://schemas.microsoft.com/office/drawing/2014/main" id="{7896D94F-6304-4160-BD76-F1EAB01208D3}"/>
              </a:ext>
            </a:extLst>
          </p:cNvPr>
          <p:cNvPicPr>
            <a:picLocks noChangeAspect="1"/>
          </p:cNvPicPr>
          <p:nvPr/>
        </p:nvPicPr>
        <p:blipFill rotWithShape="1">
          <a:blip r:embed="rId3"/>
          <a:srcRect l="2525" r="1616"/>
          <a:stretch/>
        </p:blipFill>
        <p:spPr>
          <a:xfrm>
            <a:off x="1439332" y="1483935"/>
            <a:ext cx="4656668" cy="523754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Slide Number Placeholder 4">
            <a:extLst>
              <a:ext uri="{FF2B5EF4-FFF2-40B4-BE49-F238E27FC236}">
                <a16:creationId xmlns:a16="http://schemas.microsoft.com/office/drawing/2014/main" id="{A32376DF-A02F-4A57-969B-4BE10B33A8DC}"/>
              </a:ext>
            </a:extLst>
          </p:cNvPr>
          <p:cNvSpPr>
            <a:spLocks noGrp="1"/>
          </p:cNvSpPr>
          <p:nvPr>
            <p:ph type="sldNum" sz="quarter" idx="4294967295"/>
          </p:nvPr>
        </p:nvSpPr>
        <p:spPr>
          <a:xfrm>
            <a:off x="481013" y="6356350"/>
            <a:ext cx="685800" cy="365125"/>
          </a:xfrm>
          <a:prstGeom prst="rect">
            <a:avLst/>
          </a:prstGeom>
        </p:spPr>
        <p:txBody>
          <a:bodyPr vert="horz" lIns="91440" tIns="45720" rIns="91440" bIns="45720" rtlCol="0" anchor="ctr">
            <a:normAutofit/>
          </a:bodyPr>
          <a:lstStyle/>
          <a:p>
            <a:pPr>
              <a:lnSpc>
                <a:spcPct val="90000"/>
              </a:lnSpc>
              <a:spcAft>
                <a:spcPts val="600"/>
              </a:spcAft>
              <a:defRPr/>
            </a:pPr>
            <a:r>
              <a:rPr lang="en-US" sz="600">
                <a:solidFill>
                  <a:srgbClr val="FFFFFF"/>
                </a:solidFill>
                <a:latin typeface="Calibri" panose="020F0502020204030204"/>
              </a:rPr>
              <a:t>&gt; utas.edu.au/wicking </a:t>
            </a:r>
          </a:p>
        </p:txBody>
      </p:sp>
      <p:graphicFrame>
        <p:nvGraphicFramePr>
          <p:cNvPr id="18" name="Content Placeholder 4">
            <a:extLst>
              <a:ext uri="{FF2B5EF4-FFF2-40B4-BE49-F238E27FC236}">
                <a16:creationId xmlns:a16="http://schemas.microsoft.com/office/drawing/2014/main" id="{2B851E44-3ECE-4CB0-9750-7903B54A705F}"/>
              </a:ext>
            </a:extLst>
          </p:cNvPr>
          <p:cNvGraphicFramePr>
            <a:graphicFrameLocks noGrp="1"/>
          </p:cNvGraphicFramePr>
          <p:nvPr>
            <p:ph idx="1"/>
            <p:extLst>
              <p:ext uri="{D42A27DB-BD31-4B8C-83A1-F6EECF244321}">
                <p14:modId xmlns:p14="http://schemas.microsoft.com/office/powerpoint/2010/main" val="1441556876"/>
              </p:ext>
            </p:extLst>
          </p:nvPr>
        </p:nvGraphicFramePr>
        <p:xfrm>
          <a:off x="6417732" y="1828801"/>
          <a:ext cx="5291663" cy="4710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063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3C91401-394D-4939-AA48-DCCADB13ECD5}"/>
              </a:ext>
            </a:extLst>
          </p:cNvPr>
          <p:cNvSpPr>
            <a:spLocks noGrp="1"/>
          </p:cNvSpPr>
          <p:nvPr>
            <p:ph type="title"/>
          </p:nvPr>
        </p:nvSpPr>
        <p:spPr>
          <a:xfrm>
            <a:off x="4250724" y="668378"/>
            <a:ext cx="6231009" cy="787889"/>
          </a:xfrm>
        </p:spPr>
        <p:txBody>
          <a:bodyPr vert="horz" lIns="91440" tIns="45720" rIns="91440" bIns="45720" rtlCol="0">
            <a:normAutofit fontScale="90000"/>
          </a:bodyPr>
          <a:lstStyle/>
          <a:p>
            <a:r>
              <a:rPr lang="en-US" dirty="0">
                <a:latin typeface="+mj-lt"/>
              </a:rPr>
              <a:t>Formal vs Informal Approach</a:t>
            </a:r>
          </a:p>
        </p:txBody>
      </p:sp>
      <p:sp>
        <p:nvSpPr>
          <p:cNvPr id="27" name="Content Placeholder 1">
            <a:extLst>
              <a:ext uri="{FF2B5EF4-FFF2-40B4-BE49-F238E27FC236}">
                <a16:creationId xmlns:a16="http://schemas.microsoft.com/office/drawing/2014/main" id="{44F685E5-A6FC-465B-A90C-EC1F1CFA0CEB}"/>
              </a:ext>
            </a:extLst>
          </p:cNvPr>
          <p:cNvSpPr>
            <a:spLocks noGrp="1"/>
          </p:cNvSpPr>
          <p:nvPr>
            <p:ph sz="half" idx="1"/>
          </p:nvPr>
        </p:nvSpPr>
        <p:spPr>
          <a:xfrm>
            <a:off x="398611" y="1974256"/>
            <a:ext cx="5097780" cy="3795748"/>
          </a:xfrm>
        </p:spPr>
        <p:txBody>
          <a:bodyPr vert="horz" lIns="91440" tIns="45720" rIns="91440" bIns="45720" rtlCol="0">
            <a:normAutofit fontScale="92500" lnSpcReduction="20000"/>
          </a:bodyPr>
          <a:lstStyle/>
          <a:p>
            <a:pPr marL="285750" indent="0">
              <a:buNone/>
            </a:pPr>
            <a:r>
              <a:rPr lang="en-US" sz="2400" b="1" dirty="0"/>
              <a:t>FORMAL</a:t>
            </a:r>
          </a:p>
          <a:p>
            <a:pPr marL="514350"/>
            <a:r>
              <a:rPr lang="en-US" sz="2400" dirty="0"/>
              <a:t>Prepare</a:t>
            </a:r>
          </a:p>
          <a:p>
            <a:pPr marL="514350"/>
            <a:r>
              <a:rPr lang="en-US" sz="2400" dirty="0"/>
              <a:t>Introduce</a:t>
            </a:r>
          </a:p>
          <a:p>
            <a:pPr marL="514350"/>
            <a:r>
              <a:rPr lang="en-US" sz="2400" dirty="0"/>
              <a:t>Ask (Person </a:t>
            </a:r>
            <a:r>
              <a:rPr lang="en-US" sz="2400" dirty="0" err="1"/>
              <a:t>centred</a:t>
            </a:r>
            <a:r>
              <a:rPr lang="en-US" sz="2400" dirty="0"/>
              <a:t> approach)</a:t>
            </a:r>
          </a:p>
          <a:p>
            <a:pPr marL="514350"/>
            <a:r>
              <a:rPr lang="en-US" sz="2400" dirty="0"/>
              <a:t>Flag the seriousness</a:t>
            </a:r>
          </a:p>
          <a:p>
            <a:pPr marL="514350"/>
            <a:r>
              <a:rPr lang="en-US" sz="2400" dirty="0"/>
              <a:t>Inform about dementia and dying</a:t>
            </a:r>
          </a:p>
          <a:p>
            <a:pPr marL="514350"/>
            <a:r>
              <a:rPr lang="en-US" sz="2400" dirty="0"/>
              <a:t>Allowing space</a:t>
            </a:r>
          </a:p>
          <a:p>
            <a:pPr marL="514350"/>
            <a:r>
              <a:rPr lang="en-US" sz="2400" dirty="0"/>
              <a:t>Discuss Care</a:t>
            </a:r>
          </a:p>
          <a:p>
            <a:pPr marL="514350"/>
            <a:r>
              <a:rPr lang="en-US" sz="2400" dirty="0"/>
              <a:t>Ongoing Dialogue</a:t>
            </a:r>
          </a:p>
          <a:p>
            <a:pPr marL="514350"/>
            <a:r>
              <a:rPr lang="en-US" sz="2400" dirty="0"/>
              <a:t>Self Care - debrief</a:t>
            </a:r>
          </a:p>
          <a:p>
            <a:pPr marL="514350"/>
            <a:endParaRPr lang="en-US" sz="1700" dirty="0"/>
          </a:p>
        </p:txBody>
      </p:sp>
      <p:sp>
        <p:nvSpPr>
          <p:cNvPr id="6" name="Content Placeholder 5">
            <a:extLst>
              <a:ext uri="{FF2B5EF4-FFF2-40B4-BE49-F238E27FC236}">
                <a16:creationId xmlns:a16="http://schemas.microsoft.com/office/drawing/2014/main" id="{81BB843B-9A8A-4977-97C9-9D7CF21C1B06}"/>
              </a:ext>
            </a:extLst>
          </p:cNvPr>
          <p:cNvSpPr>
            <a:spLocks noGrp="1"/>
          </p:cNvSpPr>
          <p:nvPr>
            <p:ph sz="half" idx="2"/>
          </p:nvPr>
        </p:nvSpPr>
        <p:spPr>
          <a:xfrm>
            <a:off x="4935220" y="1974256"/>
            <a:ext cx="5097780" cy="3795748"/>
          </a:xfrm>
        </p:spPr>
        <p:txBody>
          <a:bodyPr>
            <a:normAutofit fontScale="92500" lnSpcReduction="20000"/>
          </a:bodyPr>
          <a:lstStyle/>
          <a:p>
            <a:pPr marL="0" indent="0">
              <a:buNone/>
            </a:pPr>
            <a:r>
              <a:rPr lang="en-AU" sz="2400" b="1" dirty="0"/>
              <a:t>INFORMAL</a:t>
            </a:r>
          </a:p>
          <a:p>
            <a:pPr>
              <a:buFont typeface="Wingdings" panose="05000000000000000000" pitchFamily="2" charset="2"/>
              <a:buChar char="q"/>
            </a:pPr>
            <a:r>
              <a:rPr lang="en-AU" sz="2400" dirty="0"/>
              <a:t>Concern for your resident</a:t>
            </a:r>
          </a:p>
          <a:p>
            <a:pPr>
              <a:buFont typeface="Wingdings" panose="05000000000000000000" pitchFamily="2" charset="2"/>
              <a:buChar char="q"/>
            </a:pPr>
            <a:r>
              <a:rPr lang="en-AU" sz="2400" dirty="0"/>
              <a:t>Spontaneous but tactful approach</a:t>
            </a:r>
          </a:p>
        </p:txBody>
      </p:sp>
      <p:pic>
        <p:nvPicPr>
          <p:cNvPr id="2" name="Picture 1">
            <a:extLst>
              <a:ext uri="{FF2B5EF4-FFF2-40B4-BE49-F238E27FC236}">
                <a16:creationId xmlns:a16="http://schemas.microsoft.com/office/drawing/2014/main" id="{5CFBF7DE-4C26-4651-9F7D-ADD36270065E}"/>
              </a:ext>
            </a:extLst>
          </p:cNvPr>
          <p:cNvPicPr>
            <a:picLocks noChangeAspect="1"/>
          </p:cNvPicPr>
          <p:nvPr/>
        </p:nvPicPr>
        <p:blipFill>
          <a:blip r:embed="rId3"/>
          <a:stretch>
            <a:fillRect/>
          </a:stretch>
        </p:blipFill>
        <p:spPr>
          <a:xfrm>
            <a:off x="8474283" y="2959262"/>
            <a:ext cx="3319103" cy="3578698"/>
          </a:xfrm>
          <a:prstGeom prst="rect">
            <a:avLst/>
          </a:prstGeom>
        </p:spPr>
      </p:pic>
    </p:spTree>
    <p:extLst>
      <p:ext uri="{BB962C8B-B14F-4D97-AF65-F5344CB8AC3E}">
        <p14:creationId xmlns:p14="http://schemas.microsoft.com/office/powerpoint/2010/main" val="745130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32376DF-A02F-4A57-969B-4BE10B33A8DC}"/>
              </a:ext>
            </a:extLst>
          </p:cNvPr>
          <p:cNvSpPr>
            <a:spLocks noGrp="1"/>
          </p:cNvSpPr>
          <p:nvPr>
            <p:ph type="sldNum" sz="quarter" idx="4"/>
          </p:nvPr>
        </p:nvSpPr>
        <p:spPr>
          <a:xfrm>
            <a:off x="10853928" y="6356350"/>
            <a:ext cx="685800" cy="365125"/>
          </a:xfrm>
        </p:spPr>
        <p:txBody>
          <a:bodyPr vert="horz" lIns="91440" tIns="45720" rIns="91440" bIns="45720" rtlCol="0" anchor="ctr">
            <a:normAutofit/>
          </a:bodyPr>
          <a:lstStyle/>
          <a:p>
            <a:pPr algn="l">
              <a:lnSpc>
                <a:spcPct val="90000"/>
              </a:lnSpc>
              <a:spcAft>
                <a:spcPts val="600"/>
              </a:spcAft>
              <a:defRPr/>
            </a:pPr>
            <a:r>
              <a:rPr lang="en-US" sz="600" b="0" i="0">
                <a:solidFill>
                  <a:srgbClr val="FFFFFF"/>
                </a:solidFill>
                <a:latin typeface="Calibri" panose="020F0502020204030204"/>
              </a:rPr>
              <a:t>&gt; utas.edu.au/wicking </a:t>
            </a:r>
          </a:p>
        </p:txBody>
      </p:sp>
      <p:sp>
        <p:nvSpPr>
          <p:cNvPr id="5" name="Content Placeholder 4">
            <a:extLst>
              <a:ext uri="{FF2B5EF4-FFF2-40B4-BE49-F238E27FC236}">
                <a16:creationId xmlns:a16="http://schemas.microsoft.com/office/drawing/2014/main" id="{D7557605-A47B-4829-8B6B-8971E121FB29}"/>
              </a:ext>
            </a:extLst>
          </p:cNvPr>
          <p:cNvSpPr>
            <a:spLocks noGrp="1"/>
          </p:cNvSpPr>
          <p:nvPr>
            <p:ph sz="half" idx="1"/>
          </p:nvPr>
        </p:nvSpPr>
        <p:spPr>
          <a:xfrm>
            <a:off x="680385" y="1807143"/>
            <a:ext cx="10859343" cy="4463716"/>
          </a:xfrm>
        </p:spPr>
        <p:txBody>
          <a:bodyPr>
            <a:normAutofit fontScale="70000" lnSpcReduction="20000"/>
          </a:bodyPr>
          <a:lstStyle/>
          <a:p>
            <a:pPr fontAlgn="base">
              <a:lnSpc>
                <a:spcPct val="170000"/>
              </a:lnSpc>
            </a:pPr>
            <a:r>
              <a:rPr lang="en-AU" sz="3000" b="0" i="0" u="none" strike="noStrike" dirty="0">
                <a:effectLst/>
                <a:latin typeface="Arial" panose="020B0604020202020204" pitchFamily="34" charset="0"/>
              </a:rPr>
              <a:t>87 year old man with Alzheimer’s Disease</a:t>
            </a:r>
            <a:r>
              <a:rPr lang="en-US" sz="3000" b="0" i="0" dirty="0">
                <a:effectLst/>
                <a:latin typeface="Arial" panose="020B0604020202020204" pitchFamily="34" charset="0"/>
              </a:rPr>
              <a:t>​</a:t>
            </a:r>
          </a:p>
          <a:p>
            <a:pPr fontAlgn="base">
              <a:lnSpc>
                <a:spcPct val="170000"/>
              </a:lnSpc>
            </a:pPr>
            <a:r>
              <a:rPr lang="en-AU" sz="3000" b="0" i="0" u="none" strike="noStrike" dirty="0">
                <a:effectLst/>
                <a:latin typeface="Arial" panose="020B0604020202020204" pitchFamily="34" charset="0"/>
              </a:rPr>
              <a:t>Diagnosed with hypertension, Osteoporosis, OA, deafness, hernia repair</a:t>
            </a:r>
            <a:r>
              <a:rPr lang="en-US" sz="3000" b="0" i="0" dirty="0">
                <a:effectLst/>
                <a:latin typeface="Arial" panose="020B0604020202020204" pitchFamily="34" charset="0"/>
              </a:rPr>
              <a:t>​</a:t>
            </a:r>
          </a:p>
          <a:p>
            <a:pPr algn="l" rtl="0" fontAlgn="base">
              <a:lnSpc>
                <a:spcPct val="170000"/>
              </a:lnSpc>
              <a:buFont typeface="Arial" panose="020B0604020202020204" pitchFamily="34" charset="0"/>
              <a:buChar char="•"/>
            </a:pPr>
            <a:r>
              <a:rPr lang="en-AU" sz="3000" b="0" i="0" u="none" strike="noStrike" dirty="0">
                <a:effectLst/>
                <a:latin typeface="Arial" panose="020B0604020202020204" pitchFamily="34" charset="0"/>
              </a:rPr>
              <a:t>Living in RACF for 2+ years</a:t>
            </a:r>
            <a:r>
              <a:rPr lang="en-US" sz="3000" b="0" i="0" dirty="0">
                <a:effectLst/>
                <a:latin typeface="Arial" panose="020B0604020202020204" pitchFamily="34" charset="0"/>
              </a:rPr>
              <a:t>​</a:t>
            </a:r>
          </a:p>
          <a:p>
            <a:pPr algn="l" rtl="0" fontAlgn="base">
              <a:lnSpc>
                <a:spcPct val="170000"/>
              </a:lnSpc>
              <a:buFont typeface="Arial" panose="020B0604020202020204" pitchFamily="34" charset="0"/>
              <a:buChar char="•"/>
            </a:pPr>
            <a:r>
              <a:rPr lang="en-AU" sz="3000" b="0" i="0" u="none" strike="noStrike" dirty="0">
                <a:effectLst/>
                <a:latin typeface="Arial" panose="020B0604020202020204" pitchFamily="34" charset="0"/>
              </a:rPr>
              <a:t>Psychogeriatric Assessment Scales (PAS) Cognitive Impairment Scale and Functional Assessment Staging Test (FAST) completed to indicate dementia in stage 5-7</a:t>
            </a:r>
            <a:endParaRPr lang="en-US" sz="3000" b="0" i="0" dirty="0">
              <a:effectLst/>
              <a:latin typeface="Arial" panose="020B0604020202020204" pitchFamily="34" charset="0"/>
            </a:endParaRPr>
          </a:p>
          <a:p>
            <a:pPr algn="l" rtl="0" fontAlgn="base">
              <a:lnSpc>
                <a:spcPct val="170000"/>
              </a:lnSpc>
              <a:buFont typeface="Arial" panose="020B0604020202020204" pitchFamily="34" charset="0"/>
              <a:buChar char="•"/>
            </a:pPr>
            <a:r>
              <a:rPr lang="en-AU" sz="3000" b="0" i="0" u="none" strike="noStrike" dirty="0">
                <a:effectLst/>
                <a:latin typeface="Arial" panose="020B0604020202020204" pitchFamily="34" charset="0"/>
              </a:rPr>
              <a:t>Six months of slow functional decline reported</a:t>
            </a:r>
            <a:r>
              <a:rPr lang="en-US" sz="3000" b="0" i="0" dirty="0">
                <a:effectLst/>
                <a:latin typeface="Arial" panose="020B0604020202020204" pitchFamily="34" charset="0"/>
              </a:rPr>
              <a:t>​</a:t>
            </a:r>
          </a:p>
          <a:p>
            <a:pPr algn="l" rtl="0" fontAlgn="base">
              <a:lnSpc>
                <a:spcPct val="170000"/>
              </a:lnSpc>
              <a:buFont typeface="Arial" panose="020B0604020202020204" pitchFamily="34" charset="0"/>
              <a:buChar char="•"/>
            </a:pPr>
            <a:r>
              <a:rPr lang="en-AU" sz="3000" b="0" i="0" u="none" strike="noStrike" dirty="0">
                <a:effectLst/>
                <a:latin typeface="Arial" panose="020B0604020202020204" pitchFamily="34" charset="0"/>
              </a:rPr>
              <a:t>Admission to hospital with SOB, vomiting – diagnosis of pneumonia</a:t>
            </a:r>
            <a:r>
              <a:rPr lang="en-US" sz="3000" b="0" i="0" dirty="0">
                <a:effectLst/>
                <a:latin typeface="Arial" panose="020B0604020202020204" pitchFamily="34" charset="0"/>
              </a:rPr>
              <a:t>​</a:t>
            </a:r>
          </a:p>
          <a:p>
            <a:endParaRPr lang="en-AU" spc="-10" dirty="0">
              <a:solidFill>
                <a:schemeClr val="tx2"/>
              </a:solidFill>
              <a:latin typeface="Trebuchet MS"/>
              <a:cs typeface="Trebuchet MS"/>
            </a:endParaRPr>
          </a:p>
          <a:p>
            <a:pPr marL="0" indent="0">
              <a:buNone/>
            </a:pPr>
            <a:endParaRPr lang="en-AU" sz="2800" dirty="0">
              <a:latin typeface="Trebuchet MS"/>
              <a:cs typeface="Trebuchet MS"/>
            </a:endParaRPr>
          </a:p>
          <a:p>
            <a:pPr marL="0" indent="0">
              <a:buNone/>
            </a:pPr>
            <a:endParaRPr lang="en-AU" dirty="0"/>
          </a:p>
        </p:txBody>
      </p:sp>
      <p:sp>
        <p:nvSpPr>
          <p:cNvPr id="4" name="Title 1">
            <a:extLst>
              <a:ext uri="{FF2B5EF4-FFF2-40B4-BE49-F238E27FC236}">
                <a16:creationId xmlns:a16="http://schemas.microsoft.com/office/drawing/2014/main" id="{DBE6051F-1E19-4118-A030-D3784669F1CF}"/>
              </a:ext>
            </a:extLst>
          </p:cNvPr>
          <p:cNvSpPr>
            <a:spLocks noGrp="1"/>
          </p:cNvSpPr>
          <p:nvPr>
            <p:ph type="title"/>
          </p:nvPr>
        </p:nvSpPr>
        <p:spPr>
          <a:xfrm>
            <a:off x="4105061" y="424367"/>
            <a:ext cx="4730330" cy="970498"/>
          </a:xfrm>
        </p:spPr>
        <p:txBody>
          <a:bodyPr>
            <a:normAutofit/>
          </a:bodyPr>
          <a:lstStyle/>
          <a:p>
            <a:pPr algn="ctr"/>
            <a:r>
              <a:rPr lang="en-AU" dirty="0"/>
              <a:t>Case Study</a:t>
            </a:r>
          </a:p>
        </p:txBody>
      </p:sp>
    </p:spTree>
    <p:extLst>
      <p:ext uri="{BB962C8B-B14F-4D97-AF65-F5344CB8AC3E}">
        <p14:creationId xmlns:p14="http://schemas.microsoft.com/office/powerpoint/2010/main" val="933984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32376DF-A02F-4A57-969B-4BE10B33A8DC}"/>
              </a:ext>
            </a:extLst>
          </p:cNvPr>
          <p:cNvSpPr>
            <a:spLocks noGrp="1"/>
          </p:cNvSpPr>
          <p:nvPr>
            <p:ph type="sldNum" sz="quarter" idx="4"/>
          </p:nvPr>
        </p:nvSpPr>
        <p:spPr>
          <a:xfrm>
            <a:off x="10853928" y="6356350"/>
            <a:ext cx="685800" cy="365125"/>
          </a:xfrm>
        </p:spPr>
        <p:txBody>
          <a:bodyPr vert="horz" lIns="91440" tIns="45720" rIns="91440" bIns="45720" rtlCol="0" anchor="ctr">
            <a:normAutofit/>
          </a:bodyPr>
          <a:lstStyle/>
          <a:p>
            <a:pPr algn="l">
              <a:lnSpc>
                <a:spcPct val="90000"/>
              </a:lnSpc>
              <a:spcAft>
                <a:spcPts val="600"/>
              </a:spcAft>
              <a:defRPr/>
            </a:pPr>
            <a:r>
              <a:rPr lang="en-US" sz="600" b="0" i="0">
                <a:solidFill>
                  <a:srgbClr val="FFFFFF"/>
                </a:solidFill>
                <a:latin typeface="Calibri" panose="020F0502020204030204"/>
              </a:rPr>
              <a:t>&gt; utas.edu.au/wicking </a:t>
            </a:r>
          </a:p>
        </p:txBody>
      </p:sp>
      <p:sp>
        <p:nvSpPr>
          <p:cNvPr id="5" name="Content Placeholder 4">
            <a:extLst>
              <a:ext uri="{FF2B5EF4-FFF2-40B4-BE49-F238E27FC236}">
                <a16:creationId xmlns:a16="http://schemas.microsoft.com/office/drawing/2014/main" id="{D7557605-A47B-4829-8B6B-8971E121FB29}"/>
              </a:ext>
            </a:extLst>
          </p:cNvPr>
          <p:cNvSpPr>
            <a:spLocks noGrp="1"/>
          </p:cNvSpPr>
          <p:nvPr>
            <p:ph sz="half" idx="1"/>
          </p:nvPr>
        </p:nvSpPr>
        <p:spPr>
          <a:xfrm>
            <a:off x="680385" y="1807143"/>
            <a:ext cx="10859343" cy="4463716"/>
          </a:xfrm>
        </p:spPr>
        <p:txBody>
          <a:bodyPr>
            <a:normAutofit/>
          </a:bodyPr>
          <a:lstStyle/>
          <a:p>
            <a:pPr marL="0" indent="0">
              <a:buNone/>
            </a:pPr>
            <a:endParaRPr lang="en-AU" b="1" spc="15" dirty="0">
              <a:latin typeface="Trebuchet MS"/>
            </a:endParaRPr>
          </a:p>
          <a:p>
            <a:pPr algn="l" rtl="0" fontAlgn="base">
              <a:buFont typeface="Arial" panose="020B0604020202020204" pitchFamily="34" charset="0"/>
              <a:buChar char="•"/>
            </a:pPr>
            <a:r>
              <a:rPr lang="en-AU" b="0" i="0" u="none" strike="noStrike" dirty="0">
                <a:effectLst/>
                <a:latin typeface="Arial" panose="020B0604020202020204" pitchFamily="34" charset="0"/>
              </a:rPr>
              <a:t>Is this an appropriate admission?</a:t>
            </a:r>
            <a:r>
              <a:rPr lang="en-US" b="0" i="0" dirty="0">
                <a:effectLst/>
                <a:latin typeface="Arial" panose="020B0604020202020204" pitchFamily="34" charset="0"/>
              </a:rPr>
              <a:t>​</a:t>
            </a:r>
          </a:p>
          <a:p>
            <a:pPr algn="l" rtl="0" fontAlgn="base">
              <a:buFont typeface="Arial" panose="020B0604020202020204" pitchFamily="34" charset="0"/>
              <a:buChar char="•"/>
            </a:pPr>
            <a:endParaRPr lang="en-US" b="0" i="0" dirty="0">
              <a:effectLst/>
              <a:latin typeface="Arial" panose="020B0604020202020204" pitchFamily="34" charset="0"/>
            </a:endParaRPr>
          </a:p>
          <a:p>
            <a:pPr algn="l" rtl="0" fontAlgn="base">
              <a:buFont typeface="Arial" panose="020B0604020202020204" pitchFamily="34" charset="0"/>
              <a:buChar char="•"/>
            </a:pPr>
            <a:r>
              <a:rPr lang="en-AU" b="0" i="0" u="none" strike="noStrike" dirty="0">
                <a:effectLst/>
                <a:latin typeface="Arial" panose="020B0604020202020204" pitchFamily="34" charset="0"/>
              </a:rPr>
              <a:t>What else can be done?</a:t>
            </a:r>
            <a:r>
              <a:rPr lang="en-US" b="0" i="0" dirty="0">
                <a:effectLst/>
                <a:latin typeface="Arial" panose="020B0604020202020204" pitchFamily="34" charset="0"/>
              </a:rPr>
              <a:t>​</a:t>
            </a:r>
          </a:p>
          <a:p>
            <a:pPr algn="l" rtl="0" fontAlgn="base">
              <a:buFont typeface="Arial" panose="020B0604020202020204" pitchFamily="34" charset="0"/>
              <a:buChar char="•"/>
            </a:pPr>
            <a:endParaRPr lang="en-US" b="0" i="0" dirty="0">
              <a:effectLst/>
              <a:latin typeface="Arial" panose="020B0604020202020204" pitchFamily="34" charset="0"/>
            </a:endParaRPr>
          </a:p>
          <a:p>
            <a:pPr algn="l" rtl="0" fontAlgn="base">
              <a:buFont typeface="Arial" panose="020B0604020202020204" pitchFamily="34" charset="0"/>
              <a:buChar char="•"/>
            </a:pPr>
            <a:r>
              <a:rPr lang="en-AU" b="0" i="0" u="none" strike="noStrike" dirty="0">
                <a:effectLst/>
                <a:latin typeface="Arial" panose="020B0604020202020204" pitchFamily="34" charset="0"/>
              </a:rPr>
              <a:t>What could have helped with this decision?</a:t>
            </a:r>
            <a:r>
              <a:rPr lang="en-US" b="0" i="0" dirty="0">
                <a:effectLst/>
                <a:latin typeface="Arial" panose="020B0604020202020204" pitchFamily="34" charset="0"/>
              </a:rPr>
              <a:t>​</a:t>
            </a:r>
          </a:p>
          <a:p>
            <a:pPr algn="l" rtl="0" fontAlgn="base">
              <a:buFont typeface="Arial" panose="020B0604020202020204" pitchFamily="34" charset="0"/>
              <a:buChar char="•"/>
            </a:pPr>
            <a:endParaRPr lang="en-US" b="0" i="0" dirty="0">
              <a:effectLst/>
              <a:latin typeface="Arial" panose="020B0604020202020204" pitchFamily="34" charset="0"/>
            </a:endParaRPr>
          </a:p>
          <a:p>
            <a:pPr algn="l" rtl="0" fontAlgn="base">
              <a:buFont typeface="Arial" panose="020B0604020202020204" pitchFamily="34" charset="0"/>
              <a:buChar char="•"/>
            </a:pPr>
            <a:r>
              <a:rPr lang="en-AU" b="0" i="0" u="none" strike="noStrike" dirty="0">
                <a:effectLst/>
                <a:latin typeface="Arial" panose="020B0604020202020204" pitchFamily="34" charset="0"/>
              </a:rPr>
              <a:t>What are the risks of hospitalisation?</a:t>
            </a:r>
            <a:r>
              <a:rPr lang="en-US" b="0" i="0" dirty="0">
                <a:effectLst/>
                <a:latin typeface="Arial" panose="020B0604020202020204" pitchFamily="34" charset="0"/>
              </a:rPr>
              <a:t>​</a:t>
            </a:r>
          </a:p>
          <a:p>
            <a:endParaRPr lang="en-AU" spc="-10" dirty="0">
              <a:solidFill>
                <a:schemeClr val="tx2"/>
              </a:solidFill>
              <a:latin typeface="Trebuchet MS"/>
              <a:cs typeface="Trebuchet MS"/>
            </a:endParaRPr>
          </a:p>
          <a:p>
            <a:pPr marL="0" indent="0">
              <a:buNone/>
            </a:pPr>
            <a:endParaRPr lang="en-AU" sz="2800" dirty="0">
              <a:latin typeface="Trebuchet MS"/>
              <a:cs typeface="Trebuchet MS"/>
            </a:endParaRPr>
          </a:p>
          <a:p>
            <a:pPr marL="0" indent="0">
              <a:buNone/>
            </a:pPr>
            <a:endParaRPr lang="en-AU" dirty="0"/>
          </a:p>
        </p:txBody>
      </p:sp>
      <p:sp>
        <p:nvSpPr>
          <p:cNvPr id="4" name="Title 1">
            <a:extLst>
              <a:ext uri="{FF2B5EF4-FFF2-40B4-BE49-F238E27FC236}">
                <a16:creationId xmlns:a16="http://schemas.microsoft.com/office/drawing/2014/main" id="{DBE6051F-1E19-4118-A030-D3784669F1CF}"/>
              </a:ext>
            </a:extLst>
          </p:cNvPr>
          <p:cNvSpPr>
            <a:spLocks noGrp="1"/>
          </p:cNvSpPr>
          <p:nvPr>
            <p:ph type="title"/>
          </p:nvPr>
        </p:nvSpPr>
        <p:spPr>
          <a:xfrm>
            <a:off x="3871889" y="470087"/>
            <a:ext cx="7667839" cy="970498"/>
          </a:xfrm>
        </p:spPr>
        <p:txBody>
          <a:bodyPr>
            <a:noAutofit/>
          </a:bodyPr>
          <a:lstStyle/>
          <a:p>
            <a:pPr algn="ctr"/>
            <a:r>
              <a:rPr lang="en-AU" dirty="0"/>
              <a:t>To hospitalise or not to hospitalise</a:t>
            </a:r>
          </a:p>
        </p:txBody>
      </p:sp>
    </p:spTree>
    <p:extLst>
      <p:ext uri="{BB962C8B-B14F-4D97-AF65-F5344CB8AC3E}">
        <p14:creationId xmlns:p14="http://schemas.microsoft.com/office/powerpoint/2010/main" val="3877665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32376DF-A02F-4A57-969B-4BE10B33A8DC}"/>
              </a:ext>
            </a:extLst>
          </p:cNvPr>
          <p:cNvSpPr>
            <a:spLocks noGrp="1"/>
          </p:cNvSpPr>
          <p:nvPr>
            <p:ph type="sldNum" sz="quarter" idx="4"/>
          </p:nvPr>
        </p:nvSpPr>
        <p:spPr>
          <a:xfrm>
            <a:off x="10853928" y="6356350"/>
            <a:ext cx="685800" cy="365125"/>
          </a:xfrm>
        </p:spPr>
        <p:txBody>
          <a:bodyPr vert="horz" lIns="91440" tIns="45720" rIns="91440" bIns="45720" rtlCol="0" anchor="ctr">
            <a:normAutofit/>
          </a:bodyPr>
          <a:lstStyle/>
          <a:p>
            <a:pPr algn="l">
              <a:lnSpc>
                <a:spcPct val="90000"/>
              </a:lnSpc>
              <a:spcAft>
                <a:spcPts val="600"/>
              </a:spcAft>
              <a:defRPr/>
            </a:pPr>
            <a:r>
              <a:rPr lang="en-US" sz="600" b="0" i="0">
                <a:solidFill>
                  <a:srgbClr val="FFFFFF"/>
                </a:solidFill>
                <a:latin typeface="Calibri" panose="020F0502020204030204"/>
              </a:rPr>
              <a:t>&gt; utas.edu.au/wicking </a:t>
            </a:r>
          </a:p>
        </p:txBody>
      </p:sp>
      <p:sp>
        <p:nvSpPr>
          <p:cNvPr id="5" name="Content Placeholder 4">
            <a:extLst>
              <a:ext uri="{FF2B5EF4-FFF2-40B4-BE49-F238E27FC236}">
                <a16:creationId xmlns:a16="http://schemas.microsoft.com/office/drawing/2014/main" id="{D7557605-A47B-4829-8B6B-8971E121FB29}"/>
              </a:ext>
            </a:extLst>
          </p:cNvPr>
          <p:cNvSpPr>
            <a:spLocks noGrp="1"/>
          </p:cNvSpPr>
          <p:nvPr>
            <p:ph sz="half" idx="1"/>
          </p:nvPr>
        </p:nvSpPr>
        <p:spPr>
          <a:xfrm>
            <a:off x="680385" y="1807143"/>
            <a:ext cx="10859343" cy="4463716"/>
          </a:xfrm>
        </p:spPr>
        <p:txBody>
          <a:bodyPr>
            <a:normAutofit fontScale="85000" lnSpcReduction="10000"/>
          </a:bodyPr>
          <a:lstStyle/>
          <a:p>
            <a:pPr algn="l" rtl="0" fontAlgn="base">
              <a:lnSpc>
                <a:spcPct val="160000"/>
              </a:lnSpc>
              <a:buFont typeface="Arial" panose="020B0604020202020204" pitchFamily="34" charset="0"/>
              <a:buChar char="•"/>
            </a:pPr>
            <a:r>
              <a:rPr lang="en-AU" b="0" i="0" u="none" strike="noStrike" dirty="0">
                <a:effectLst/>
                <a:latin typeface="Arial" panose="020B0604020202020204" pitchFamily="34" charset="0"/>
              </a:rPr>
              <a:t>Reduced tolerance to hospital setting – due to changes to the brain</a:t>
            </a:r>
            <a:endParaRPr lang="en-US" b="0" i="0" dirty="0">
              <a:effectLst/>
              <a:latin typeface="Arial" panose="020B0604020202020204" pitchFamily="34" charset="0"/>
            </a:endParaRPr>
          </a:p>
          <a:p>
            <a:pPr algn="l" rtl="0" fontAlgn="base">
              <a:lnSpc>
                <a:spcPct val="160000"/>
              </a:lnSpc>
              <a:buFont typeface="Arial" panose="020B0604020202020204" pitchFamily="34" charset="0"/>
              <a:buChar char="•"/>
            </a:pPr>
            <a:r>
              <a:rPr lang="en-AU" b="0" i="0" u="none" strike="noStrike" dirty="0">
                <a:effectLst/>
                <a:latin typeface="Arial" panose="020B0604020202020204" pitchFamily="34" charset="0"/>
              </a:rPr>
              <a:t>Stressors such as fatigue, acute illness, pain, change in routing, or confusing stimuli – noise, lights, can trigger occurrence of </a:t>
            </a:r>
            <a:r>
              <a:rPr lang="en-AU" dirty="0">
                <a:latin typeface="Arial" panose="020B0604020202020204" pitchFamily="34" charset="0"/>
              </a:rPr>
              <a:t>behaviours (?)</a:t>
            </a:r>
            <a:endParaRPr lang="en-US" b="0" i="0" dirty="0">
              <a:effectLst/>
              <a:latin typeface="Arial" panose="020B0604020202020204" pitchFamily="34" charset="0"/>
            </a:endParaRPr>
          </a:p>
          <a:p>
            <a:pPr algn="l" rtl="0" fontAlgn="base">
              <a:lnSpc>
                <a:spcPct val="160000"/>
              </a:lnSpc>
              <a:buFont typeface="Arial" panose="020B0604020202020204" pitchFamily="34" charset="0"/>
              <a:buChar char="•"/>
            </a:pPr>
            <a:r>
              <a:rPr lang="en-AU" b="0" i="0" u="none" strike="noStrike" dirty="0">
                <a:effectLst/>
                <a:latin typeface="Arial" panose="020B0604020202020204" pitchFamily="34" charset="0"/>
              </a:rPr>
              <a:t>Behaviours become way of communication</a:t>
            </a:r>
            <a:endParaRPr lang="en-AU" b="0" i="0" dirty="0">
              <a:effectLst/>
              <a:latin typeface="Arial" panose="020B0604020202020204" pitchFamily="34" charset="0"/>
            </a:endParaRPr>
          </a:p>
          <a:p>
            <a:pPr algn="l" rtl="0" fontAlgn="base">
              <a:lnSpc>
                <a:spcPct val="160000"/>
              </a:lnSpc>
              <a:buFont typeface="Arial" panose="020B0604020202020204" pitchFamily="34" charset="0"/>
              <a:buChar char="•"/>
            </a:pPr>
            <a:r>
              <a:rPr lang="en-AU" b="0" i="0" u="none" strike="noStrike" dirty="0">
                <a:effectLst/>
                <a:latin typeface="Arial" panose="020B0604020202020204" pitchFamily="34" charset="0"/>
              </a:rPr>
              <a:t>Aggressive behaviours may lead to chemical and physical restraints</a:t>
            </a:r>
            <a:r>
              <a:rPr lang="en-US" b="0" i="0" dirty="0">
                <a:effectLst/>
                <a:latin typeface="Arial" panose="020B0604020202020204" pitchFamily="34" charset="0"/>
              </a:rPr>
              <a:t>​</a:t>
            </a:r>
          </a:p>
          <a:p>
            <a:pPr algn="l" rtl="0" fontAlgn="base">
              <a:lnSpc>
                <a:spcPct val="160000"/>
              </a:lnSpc>
              <a:buFont typeface="Arial" panose="020B0604020202020204" pitchFamily="34" charset="0"/>
              <a:buChar char="•"/>
            </a:pPr>
            <a:r>
              <a:rPr lang="en-AU" b="0" i="0" u="none" strike="noStrike" dirty="0">
                <a:effectLst/>
                <a:latin typeface="Arial" panose="020B0604020202020204" pitchFamily="34" charset="0"/>
              </a:rPr>
              <a:t>Longer LOS, pressure areas, infection, poor oral intake, apathy and withdrawal, higher delirium rates</a:t>
            </a:r>
            <a:r>
              <a:rPr lang="en-US" b="0" i="0" dirty="0">
                <a:effectLst/>
                <a:latin typeface="Arial" panose="020B0604020202020204" pitchFamily="34" charset="0"/>
              </a:rPr>
              <a:t>​</a:t>
            </a:r>
          </a:p>
          <a:p>
            <a:endParaRPr lang="en-AU" spc="-10" dirty="0">
              <a:solidFill>
                <a:schemeClr val="tx2"/>
              </a:solidFill>
              <a:latin typeface="Trebuchet MS"/>
              <a:cs typeface="Trebuchet MS"/>
            </a:endParaRPr>
          </a:p>
          <a:p>
            <a:pPr marL="0" indent="0">
              <a:buNone/>
            </a:pPr>
            <a:endParaRPr lang="en-AU" sz="2800" dirty="0">
              <a:latin typeface="Trebuchet MS"/>
              <a:cs typeface="Trebuchet MS"/>
            </a:endParaRPr>
          </a:p>
          <a:p>
            <a:pPr marL="0" indent="0">
              <a:buNone/>
            </a:pPr>
            <a:endParaRPr lang="en-AU" dirty="0"/>
          </a:p>
        </p:txBody>
      </p:sp>
      <p:sp>
        <p:nvSpPr>
          <p:cNvPr id="4" name="Title 1">
            <a:extLst>
              <a:ext uri="{FF2B5EF4-FFF2-40B4-BE49-F238E27FC236}">
                <a16:creationId xmlns:a16="http://schemas.microsoft.com/office/drawing/2014/main" id="{DBE6051F-1E19-4118-A030-D3784669F1CF}"/>
              </a:ext>
            </a:extLst>
          </p:cNvPr>
          <p:cNvSpPr>
            <a:spLocks noGrp="1"/>
          </p:cNvSpPr>
          <p:nvPr>
            <p:ph type="title"/>
          </p:nvPr>
        </p:nvSpPr>
        <p:spPr>
          <a:xfrm>
            <a:off x="4105060" y="424367"/>
            <a:ext cx="7667839" cy="970498"/>
          </a:xfrm>
        </p:spPr>
        <p:txBody>
          <a:bodyPr>
            <a:noAutofit/>
          </a:bodyPr>
          <a:lstStyle/>
          <a:p>
            <a:r>
              <a:rPr lang="en-AU" sz="3600" dirty="0"/>
              <a:t>Risk Associated with Hospitalisation</a:t>
            </a:r>
          </a:p>
        </p:txBody>
      </p:sp>
    </p:spTree>
    <p:extLst>
      <p:ext uri="{BB962C8B-B14F-4D97-AF65-F5344CB8AC3E}">
        <p14:creationId xmlns:p14="http://schemas.microsoft.com/office/powerpoint/2010/main" val="413686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32376DF-A02F-4A57-969B-4BE10B33A8DC}"/>
              </a:ext>
            </a:extLst>
          </p:cNvPr>
          <p:cNvSpPr>
            <a:spLocks noGrp="1"/>
          </p:cNvSpPr>
          <p:nvPr>
            <p:ph type="sldNum" sz="quarter" idx="4"/>
          </p:nvPr>
        </p:nvSpPr>
        <p:spPr>
          <a:xfrm>
            <a:off x="10853928" y="6356350"/>
            <a:ext cx="685800" cy="365125"/>
          </a:xfrm>
        </p:spPr>
        <p:txBody>
          <a:bodyPr vert="horz" lIns="91440" tIns="45720" rIns="91440" bIns="45720" rtlCol="0" anchor="ctr">
            <a:normAutofit/>
          </a:bodyPr>
          <a:lstStyle/>
          <a:p>
            <a:pPr algn="l">
              <a:lnSpc>
                <a:spcPct val="90000"/>
              </a:lnSpc>
              <a:spcAft>
                <a:spcPts val="600"/>
              </a:spcAft>
              <a:defRPr/>
            </a:pPr>
            <a:r>
              <a:rPr lang="en-US" sz="600" b="0" i="0">
                <a:solidFill>
                  <a:srgbClr val="FFFFFF"/>
                </a:solidFill>
                <a:latin typeface="Calibri" panose="020F0502020204030204"/>
              </a:rPr>
              <a:t>&gt; utas.edu.au/wicking </a:t>
            </a:r>
          </a:p>
        </p:txBody>
      </p:sp>
      <p:sp>
        <p:nvSpPr>
          <p:cNvPr id="5" name="Content Placeholder 4">
            <a:extLst>
              <a:ext uri="{FF2B5EF4-FFF2-40B4-BE49-F238E27FC236}">
                <a16:creationId xmlns:a16="http://schemas.microsoft.com/office/drawing/2014/main" id="{D7557605-A47B-4829-8B6B-8971E121FB29}"/>
              </a:ext>
            </a:extLst>
          </p:cNvPr>
          <p:cNvSpPr>
            <a:spLocks noGrp="1"/>
          </p:cNvSpPr>
          <p:nvPr>
            <p:ph sz="half" idx="1"/>
          </p:nvPr>
        </p:nvSpPr>
        <p:spPr>
          <a:xfrm>
            <a:off x="680385" y="1807143"/>
            <a:ext cx="10859343" cy="4463716"/>
          </a:xfrm>
        </p:spPr>
        <p:txBody>
          <a:bodyPr>
            <a:normAutofit fontScale="92500" lnSpcReduction="20000"/>
          </a:bodyPr>
          <a:lstStyle/>
          <a:p>
            <a:pPr algn="l" rtl="0" fontAlgn="base">
              <a:lnSpc>
                <a:spcPct val="150000"/>
              </a:lnSpc>
              <a:buFont typeface="Arial" panose="020B0604020202020204" pitchFamily="34" charset="0"/>
              <a:buChar char="•"/>
            </a:pPr>
            <a:r>
              <a:rPr lang="en-AU" b="0" i="0" u="none" strike="noStrike" dirty="0">
                <a:effectLst/>
                <a:latin typeface="Arial" panose="020B0604020202020204" pitchFamily="34" charset="0"/>
              </a:rPr>
              <a:t>On-going symptom management and support</a:t>
            </a:r>
            <a:r>
              <a:rPr lang="en-US" b="0" i="0" dirty="0">
                <a:effectLst/>
                <a:latin typeface="Arial" panose="020B0604020202020204" pitchFamily="34" charset="0"/>
              </a:rPr>
              <a:t>​</a:t>
            </a:r>
          </a:p>
          <a:p>
            <a:pPr algn="l" rtl="0" fontAlgn="base">
              <a:lnSpc>
                <a:spcPct val="150000"/>
              </a:lnSpc>
              <a:buFont typeface="Arial" panose="020B0604020202020204" pitchFamily="34" charset="0"/>
              <a:buChar char="•"/>
            </a:pPr>
            <a:r>
              <a:rPr lang="en-AU" b="0" i="0" u="none" strike="noStrike" dirty="0">
                <a:effectLst/>
                <a:latin typeface="Arial" panose="020B0604020202020204" pitchFamily="34" charset="0"/>
              </a:rPr>
              <a:t>Daughter: very unsettled in hospital, bed rail use</a:t>
            </a:r>
            <a:r>
              <a:rPr lang="en-AU" b="0" i="0" dirty="0">
                <a:effectLst/>
                <a:latin typeface="Arial" panose="020B0604020202020204" pitchFamily="34" charset="0"/>
              </a:rPr>
              <a:t>​</a:t>
            </a:r>
          </a:p>
          <a:p>
            <a:pPr algn="l" rtl="0" fontAlgn="base">
              <a:lnSpc>
                <a:spcPct val="150000"/>
              </a:lnSpc>
              <a:buFont typeface="Arial" panose="020B0604020202020204" pitchFamily="34" charset="0"/>
              <a:buChar char="•"/>
            </a:pPr>
            <a:r>
              <a:rPr lang="en-AU" b="0" i="0" u="none" strike="noStrike" dirty="0">
                <a:effectLst/>
                <a:latin typeface="Arial" panose="020B0604020202020204" pitchFamily="34" charset="0"/>
              </a:rPr>
              <a:t>Return to facility: initially alert and happy, non-ambulant, decreased diet, minimal oral intake, restless, resistive to care, anxious, evidence of pain</a:t>
            </a:r>
            <a:r>
              <a:rPr lang="en-AU" b="0" i="0" dirty="0">
                <a:effectLst/>
                <a:latin typeface="Arial" panose="020B0604020202020204" pitchFamily="34" charset="0"/>
              </a:rPr>
              <a:t>​</a:t>
            </a:r>
          </a:p>
          <a:p>
            <a:pPr algn="l" rtl="0" fontAlgn="base">
              <a:lnSpc>
                <a:spcPct val="150000"/>
              </a:lnSpc>
              <a:buFont typeface="Arial" panose="020B0604020202020204" pitchFamily="34" charset="0"/>
              <a:buChar char="•"/>
            </a:pPr>
            <a:r>
              <a:rPr lang="en-AU" b="0" i="0" u="none" strike="noStrike" dirty="0">
                <a:effectLst/>
                <a:latin typeface="Arial" panose="020B0604020202020204" pitchFamily="34" charset="0"/>
              </a:rPr>
              <a:t>Restraint authority signed</a:t>
            </a:r>
            <a:r>
              <a:rPr lang="en-AU" b="0" i="0" dirty="0">
                <a:effectLst/>
                <a:latin typeface="Arial" panose="020B0604020202020204" pitchFamily="34" charset="0"/>
              </a:rPr>
              <a:t>​</a:t>
            </a:r>
          </a:p>
          <a:p>
            <a:pPr algn="l" rtl="0" fontAlgn="base">
              <a:lnSpc>
                <a:spcPct val="150000"/>
              </a:lnSpc>
              <a:buFont typeface="Arial" panose="020B0604020202020204" pitchFamily="34" charset="0"/>
              <a:buChar char="•"/>
            </a:pPr>
            <a:r>
              <a:rPr lang="en-AU" b="0" i="0" u="none" strike="noStrike" dirty="0">
                <a:effectLst/>
                <a:latin typeface="Arial" panose="020B0604020202020204" pitchFamily="34" charset="0"/>
              </a:rPr>
              <a:t>Bedbound: lifter x4, trolley bath</a:t>
            </a:r>
            <a:r>
              <a:rPr lang="en-AU" b="0" i="0" dirty="0">
                <a:effectLst/>
                <a:latin typeface="Arial" panose="020B0604020202020204" pitchFamily="34" charset="0"/>
              </a:rPr>
              <a:t>​</a:t>
            </a:r>
          </a:p>
          <a:p>
            <a:endParaRPr lang="en-AU" spc="-10" dirty="0">
              <a:solidFill>
                <a:schemeClr val="tx2"/>
              </a:solidFill>
              <a:latin typeface="Trebuchet MS"/>
              <a:cs typeface="Trebuchet MS"/>
            </a:endParaRPr>
          </a:p>
          <a:p>
            <a:pPr marL="0" indent="0">
              <a:buNone/>
            </a:pPr>
            <a:endParaRPr lang="en-AU" sz="2800" dirty="0">
              <a:latin typeface="Trebuchet MS"/>
              <a:cs typeface="Trebuchet MS"/>
            </a:endParaRPr>
          </a:p>
          <a:p>
            <a:pPr marL="0" indent="0">
              <a:buNone/>
            </a:pPr>
            <a:endParaRPr lang="en-AU" dirty="0"/>
          </a:p>
        </p:txBody>
      </p:sp>
      <p:sp>
        <p:nvSpPr>
          <p:cNvPr id="3" name="Title 2">
            <a:extLst>
              <a:ext uri="{FF2B5EF4-FFF2-40B4-BE49-F238E27FC236}">
                <a16:creationId xmlns:a16="http://schemas.microsoft.com/office/drawing/2014/main" id="{A32F9D45-10BA-41CA-93CF-D4A90DF154A2}"/>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26343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32376DF-A02F-4A57-969B-4BE10B33A8DC}"/>
              </a:ext>
            </a:extLst>
          </p:cNvPr>
          <p:cNvSpPr>
            <a:spLocks noGrp="1"/>
          </p:cNvSpPr>
          <p:nvPr>
            <p:ph type="sldNum" sz="quarter" idx="4"/>
          </p:nvPr>
        </p:nvSpPr>
        <p:spPr>
          <a:xfrm>
            <a:off x="10853928" y="6356350"/>
            <a:ext cx="685800" cy="365125"/>
          </a:xfrm>
        </p:spPr>
        <p:txBody>
          <a:bodyPr vert="horz" lIns="91440" tIns="45720" rIns="91440" bIns="45720" rtlCol="0" anchor="ctr">
            <a:normAutofit/>
          </a:bodyPr>
          <a:lstStyle/>
          <a:p>
            <a:pPr algn="l">
              <a:lnSpc>
                <a:spcPct val="90000"/>
              </a:lnSpc>
              <a:spcAft>
                <a:spcPts val="600"/>
              </a:spcAft>
              <a:defRPr/>
            </a:pPr>
            <a:r>
              <a:rPr lang="en-US" sz="600" b="0" i="0">
                <a:solidFill>
                  <a:srgbClr val="FFFFFF"/>
                </a:solidFill>
                <a:latin typeface="Calibri" panose="020F0502020204030204"/>
              </a:rPr>
              <a:t>&gt; utas.edu.au/wicking </a:t>
            </a:r>
          </a:p>
        </p:txBody>
      </p:sp>
      <p:sp>
        <p:nvSpPr>
          <p:cNvPr id="5" name="Content Placeholder 4">
            <a:extLst>
              <a:ext uri="{FF2B5EF4-FFF2-40B4-BE49-F238E27FC236}">
                <a16:creationId xmlns:a16="http://schemas.microsoft.com/office/drawing/2014/main" id="{D7557605-A47B-4829-8B6B-8971E121FB29}"/>
              </a:ext>
            </a:extLst>
          </p:cNvPr>
          <p:cNvSpPr>
            <a:spLocks noGrp="1"/>
          </p:cNvSpPr>
          <p:nvPr>
            <p:ph sz="half" idx="1"/>
          </p:nvPr>
        </p:nvSpPr>
        <p:spPr>
          <a:xfrm>
            <a:off x="680385" y="1807143"/>
            <a:ext cx="10859343" cy="4463716"/>
          </a:xfrm>
        </p:spPr>
        <p:txBody>
          <a:bodyPr>
            <a:normAutofit/>
          </a:bodyPr>
          <a:lstStyle/>
          <a:p>
            <a:pPr algn="l" rtl="0" fontAlgn="base">
              <a:lnSpc>
                <a:spcPct val="150000"/>
              </a:lnSpc>
              <a:buFont typeface="Arial" panose="020B0604020202020204" pitchFamily="34" charset="0"/>
              <a:buChar char="•"/>
            </a:pPr>
            <a:r>
              <a:rPr lang="en-AU" b="0" i="0" u="none" strike="noStrike" dirty="0">
                <a:effectLst/>
                <a:latin typeface="Arial" panose="020B0604020202020204" pitchFamily="34" charset="0"/>
              </a:rPr>
              <a:t>Limit interventions causing stress which led to comfort care</a:t>
            </a:r>
            <a:r>
              <a:rPr lang="en-US" b="0" i="0" dirty="0">
                <a:effectLst/>
                <a:latin typeface="Arial" panose="020B0604020202020204" pitchFamily="34" charset="0"/>
              </a:rPr>
              <a:t>​</a:t>
            </a:r>
          </a:p>
          <a:p>
            <a:pPr algn="l" rtl="0" fontAlgn="base">
              <a:lnSpc>
                <a:spcPct val="150000"/>
              </a:lnSpc>
              <a:buFont typeface="Arial" panose="020B0604020202020204" pitchFamily="34" charset="0"/>
              <a:buChar char="•"/>
            </a:pPr>
            <a:r>
              <a:rPr lang="en-AU" b="0" i="0" u="none" strike="noStrike" dirty="0">
                <a:effectLst/>
                <a:latin typeface="Arial" panose="020B0604020202020204" pitchFamily="34" charset="0"/>
              </a:rPr>
              <a:t>Offer food and fluids as tolerated (comfort feeding)</a:t>
            </a:r>
            <a:r>
              <a:rPr lang="en-US" b="0" i="0" dirty="0">
                <a:effectLst/>
                <a:latin typeface="Arial" panose="020B0604020202020204" pitchFamily="34" charset="0"/>
              </a:rPr>
              <a:t>​</a:t>
            </a:r>
          </a:p>
          <a:p>
            <a:pPr algn="l" rtl="0" fontAlgn="base">
              <a:lnSpc>
                <a:spcPct val="150000"/>
              </a:lnSpc>
              <a:buFont typeface="Arial" panose="020B0604020202020204" pitchFamily="34" charset="0"/>
              <a:buChar char="•"/>
            </a:pPr>
            <a:r>
              <a:rPr lang="en-AU" b="0" i="0" u="none" strike="noStrike" dirty="0">
                <a:effectLst/>
                <a:latin typeface="Arial" panose="020B0604020202020204" pitchFamily="34" charset="0"/>
              </a:rPr>
              <a:t>Deterioration and agitation over days; pain score of 7-8 (Abbey)</a:t>
            </a:r>
            <a:r>
              <a:rPr lang="en-US" b="0" i="0" dirty="0">
                <a:effectLst/>
                <a:latin typeface="Arial" panose="020B0604020202020204" pitchFamily="34" charset="0"/>
              </a:rPr>
              <a:t>​</a:t>
            </a:r>
          </a:p>
          <a:p>
            <a:pPr algn="l" rtl="0" fontAlgn="base">
              <a:lnSpc>
                <a:spcPct val="150000"/>
              </a:lnSpc>
              <a:buFont typeface="Arial" panose="020B0604020202020204" pitchFamily="34" charset="0"/>
              <a:buChar char="•"/>
            </a:pPr>
            <a:r>
              <a:rPr lang="en-AU" b="0" i="0" u="none" strike="noStrike" dirty="0">
                <a:effectLst/>
                <a:latin typeface="Arial" panose="020B0604020202020204" pitchFamily="34" charset="0"/>
              </a:rPr>
              <a:t>Distress at nursing care (grimacing); pooling food and fluids</a:t>
            </a:r>
            <a:r>
              <a:rPr lang="en-US" b="0" i="0" dirty="0">
                <a:effectLst/>
                <a:latin typeface="Arial" panose="020B0604020202020204" pitchFamily="34" charset="0"/>
              </a:rPr>
              <a:t>​</a:t>
            </a:r>
          </a:p>
          <a:p>
            <a:pPr algn="l" rtl="0" fontAlgn="base">
              <a:lnSpc>
                <a:spcPct val="150000"/>
              </a:lnSpc>
              <a:buFont typeface="Arial" panose="020B0604020202020204" pitchFamily="34" charset="0"/>
              <a:buChar char="•"/>
            </a:pPr>
            <a:r>
              <a:rPr lang="en-AU" b="0" i="0" u="none" strike="noStrike" dirty="0">
                <a:effectLst/>
                <a:latin typeface="Arial" panose="020B0604020202020204" pitchFamily="34" charset="0"/>
              </a:rPr>
              <a:t>Died 2 weeks post discharge</a:t>
            </a:r>
            <a:endParaRPr lang="en-US" b="0" i="0" dirty="0">
              <a:effectLst/>
              <a:latin typeface="Arial" panose="020B0604020202020204" pitchFamily="34" charset="0"/>
            </a:endParaRPr>
          </a:p>
          <a:p>
            <a:endParaRPr lang="en-AU" spc="-10" dirty="0">
              <a:solidFill>
                <a:schemeClr val="tx2"/>
              </a:solidFill>
              <a:latin typeface="Trebuchet MS"/>
              <a:cs typeface="Trebuchet MS"/>
            </a:endParaRPr>
          </a:p>
          <a:p>
            <a:pPr marL="0" indent="0">
              <a:buNone/>
            </a:pPr>
            <a:endParaRPr lang="en-AU" sz="2800" dirty="0">
              <a:latin typeface="Trebuchet MS"/>
              <a:cs typeface="Trebuchet MS"/>
            </a:endParaRPr>
          </a:p>
          <a:p>
            <a:pPr marL="0" indent="0">
              <a:buNone/>
            </a:pPr>
            <a:endParaRPr lang="en-AU" dirty="0"/>
          </a:p>
        </p:txBody>
      </p:sp>
      <p:sp>
        <p:nvSpPr>
          <p:cNvPr id="4" name="Title 1">
            <a:extLst>
              <a:ext uri="{FF2B5EF4-FFF2-40B4-BE49-F238E27FC236}">
                <a16:creationId xmlns:a16="http://schemas.microsoft.com/office/drawing/2014/main" id="{DBE6051F-1E19-4118-A030-D3784669F1CF}"/>
              </a:ext>
            </a:extLst>
          </p:cNvPr>
          <p:cNvSpPr>
            <a:spLocks noGrp="1"/>
          </p:cNvSpPr>
          <p:nvPr>
            <p:ph type="title"/>
          </p:nvPr>
        </p:nvSpPr>
        <p:spPr>
          <a:xfrm>
            <a:off x="4105060" y="424367"/>
            <a:ext cx="7667839" cy="970498"/>
          </a:xfrm>
        </p:spPr>
        <p:txBody>
          <a:bodyPr>
            <a:normAutofit/>
          </a:bodyPr>
          <a:lstStyle/>
          <a:p>
            <a:r>
              <a:rPr lang="en-AU" dirty="0"/>
              <a:t>Goals of Care – Comfort Care</a:t>
            </a:r>
          </a:p>
        </p:txBody>
      </p:sp>
    </p:spTree>
    <p:extLst>
      <p:ext uri="{BB962C8B-B14F-4D97-AF65-F5344CB8AC3E}">
        <p14:creationId xmlns:p14="http://schemas.microsoft.com/office/powerpoint/2010/main" val="231818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275BE09-6AC7-4ACC-ACA5-985C05C1EABC}"/>
              </a:ext>
            </a:extLst>
          </p:cNvPr>
          <p:cNvSpPr txBox="1">
            <a:spLocks/>
          </p:cNvSpPr>
          <p:nvPr/>
        </p:nvSpPr>
        <p:spPr>
          <a:xfrm>
            <a:off x="9973558" y="6334863"/>
            <a:ext cx="189122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400" b="1" i="1" dirty="0">
                <a:solidFill>
                  <a:srgbClr val="EE3124"/>
                </a:solidFill>
              </a:rPr>
              <a:t>&gt; </a:t>
            </a:r>
            <a:r>
              <a:rPr lang="en-AU" sz="1400" b="1" i="1" spc="-5" dirty="0"/>
              <a:t>utas.edu.au</a:t>
            </a:r>
            <a:r>
              <a:rPr lang="en-AU" sz="1400" b="1" i="1" dirty="0">
                <a:solidFill>
                  <a:srgbClr val="EE3124"/>
                </a:solidFill>
              </a:rPr>
              <a:t>/</a:t>
            </a:r>
            <a:r>
              <a:rPr lang="en-AU" sz="1400" b="1" i="1" dirty="0"/>
              <a:t>wicking</a:t>
            </a:r>
            <a:r>
              <a:rPr lang="en-AU" sz="1400" b="1" i="1" spc="-125" dirty="0">
                <a:solidFill>
                  <a:srgbClr val="EE3124"/>
                </a:solidFill>
              </a:rPr>
              <a:t> </a:t>
            </a:r>
            <a:endParaRPr lang="en-AU" sz="1400" b="1" i="1" dirty="0"/>
          </a:p>
        </p:txBody>
      </p:sp>
      <p:pic>
        <p:nvPicPr>
          <p:cNvPr id="5" name="Picture 4">
            <a:extLst>
              <a:ext uri="{FF2B5EF4-FFF2-40B4-BE49-F238E27FC236}">
                <a16:creationId xmlns:a16="http://schemas.microsoft.com/office/drawing/2014/main" id="{59A9EB8E-3A5D-4C5E-A8FE-D5FD5328D755}"/>
              </a:ext>
            </a:extLst>
          </p:cNvPr>
          <p:cNvPicPr>
            <a:picLocks noChangeAspect="1"/>
          </p:cNvPicPr>
          <p:nvPr/>
        </p:nvPicPr>
        <p:blipFill>
          <a:blip r:embed="rId3"/>
          <a:stretch>
            <a:fillRect/>
          </a:stretch>
        </p:blipFill>
        <p:spPr>
          <a:xfrm>
            <a:off x="3908323" y="699883"/>
            <a:ext cx="7705740" cy="5458233"/>
          </a:xfrm>
          <a:prstGeom prst="rect">
            <a:avLst/>
          </a:prstGeom>
          <a:ln w="88900" cap="sq" cmpd="thickThin">
            <a:solidFill>
              <a:srgbClr val="00CC99"/>
            </a:solidFill>
            <a:prstDash val="solid"/>
            <a:miter lim="800000"/>
          </a:ln>
          <a:effectLst>
            <a:innerShdw blurRad="76200">
              <a:srgbClr val="000000"/>
            </a:innerShdw>
          </a:effectLst>
        </p:spPr>
      </p:pic>
    </p:spTree>
    <p:extLst>
      <p:ext uri="{BB962C8B-B14F-4D97-AF65-F5344CB8AC3E}">
        <p14:creationId xmlns:p14="http://schemas.microsoft.com/office/powerpoint/2010/main" val="2648950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BE6051F-1E19-4118-A030-D3784669F1CF}"/>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kern="1200" dirty="0">
                <a:solidFill>
                  <a:schemeClr val="accent1"/>
                </a:solidFill>
                <a:latin typeface="+mj-lt"/>
                <a:ea typeface="+mj-ea"/>
                <a:cs typeface="+mj-cs"/>
              </a:rPr>
              <a:t>Reflective Questions </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4">
            <a:extLst>
              <a:ext uri="{FF2B5EF4-FFF2-40B4-BE49-F238E27FC236}">
                <a16:creationId xmlns:a16="http://schemas.microsoft.com/office/drawing/2014/main" id="{AC7BCC41-1DCE-4D01-9AC2-7FB885010653}"/>
              </a:ext>
            </a:extLst>
          </p:cNvPr>
          <p:cNvGraphicFramePr>
            <a:graphicFrameLocks noGrp="1"/>
          </p:cNvGraphicFramePr>
          <p:nvPr>
            <p:ph sz="half" idx="1"/>
          </p:nvPr>
        </p:nvGraphicFramePr>
        <p:xfrm>
          <a:off x="4976031" y="963877"/>
          <a:ext cx="6377769" cy="4930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4">
            <a:extLst>
              <a:ext uri="{FF2B5EF4-FFF2-40B4-BE49-F238E27FC236}">
                <a16:creationId xmlns:a16="http://schemas.microsoft.com/office/drawing/2014/main" id="{A32376DF-A02F-4A57-969B-4BE10B33A8DC}"/>
              </a:ext>
            </a:extLst>
          </p:cNvPr>
          <p:cNvSpPr>
            <a:spLocks noGrp="1"/>
          </p:cNvSpPr>
          <p:nvPr>
            <p:ph type="sldNum" sz="quarter" idx="4"/>
          </p:nvPr>
        </p:nvSpPr>
        <p:spPr>
          <a:xfrm>
            <a:off x="10571516" y="6033479"/>
            <a:ext cx="782283" cy="365125"/>
          </a:xfrm>
        </p:spPr>
        <p:txBody>
          <a:bodyPr vert="horz" lIns="91440" tIns="45720" rIns="91440" bIns="45720" rtlCol="0" anchor="ctr">
            <a:normAutofit/>
          </a:bodyPr>
          <a:lstStyle/>
          <a:p>
            <a:pPr>
              <a:lnSpc>
                <a:spcPct val="90000"/>
              </a:lnSpc>
              <a:spcAft>
                <a:spcPts val="600"/>
              </a:spcAft>
              <a:defRPr/>
            </a:pPr>
            <a:r>
              <a:rPr lang="en-US" sz="600" b="0" i="0">
                <a:solidFill>
                  <a:schemeClr val="tx1">
                    <a:alpha val="80000"/>
                  </a:schemeClr>
                </a:solidFill>
              </a:rPr>
              <a:t>&gt; utas.edu.au/wicking </a:t>
            </a:r>
          </a:p>
        </p:txBody>
      </p:sp>
    </p:spTree>
    <p:extLst>
      <p:ext uri="{BB962C8B-B14F-4D97-AF65-F5344CB8AC3E}">
        <p14:creationId xmlns:p14="http://schemas.microsoft.com/office/powerpoint/2010/main" val="411261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275BE09-6AC7-4ACC-ACA5-985C05C1EABC}"/>
              </a:ext>
            </a:extLst>
          </p:cNvPr>
          <p:cNvSpPr txBox="1">
            <a:spLocks/>
          </p:cNvSpPr>
          <p:nvPr/>
        </p:nvSpPr>
        <p:spPr>
          <a:xfrm>
            <a:off x="9973558" y="6334863"/>
            <a:ext cx="189122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400" b="1" i="1">
                <a:solidFill>
                  <a:srgbClr val="EE3124"/>
                </a:solidFill>
              </a:rPr>
              <a:t>&gt; </a:t>
            </a:r>
            <a:r>
              <a:rPr lang="en-AU" sz="1400" b="1" i="1" spc="-5"/>
              <a:t>utas.edu.au</a:t>
            </a:r>
            <a:r>
              <a:rPr lang="en-AU" sz="1400" b="1" i="1">
                <a:solidFill>
                  <a:srgbClr val="EE3124"/>
                </a:solidFill>
              </a:rPr>
              <a:t>/</a:t>
            </a:r>
            <a:r>
              <a:rPr lang="en-AU" sz="1400" b="1" i="1"/>
              <a:t>wicking</a:t>
            </a:r>
            <a:r>
              <a:rPr lang="en-AU" sz="1400" b="1" i="1" spc="-125">
                <a:solidFill>
                  <a:srgbClr val="EE3124"/>
                </a:solidFill>
              </a:rPr>
              <a:t> </a:t>
            </a:r>
            <a:endParaRPr lang="en-AU" sz="1400" b="1" i="1" dirty="0"/>
          </a:p>
        </p:txBody>
      </p:sp>
      <p:sp>
        <p:nvSpPr>
          <p:cNvPr id="7" name="Subtitle 6">
            <a:extLst>
              <a:ext uri="{FF2B5EF4-FFF2-40B4-BE49-F238E27FC236}">
                <a16:creationId xmlns:a16="http://schemas.microsoft.com/office/drawing/2014/main" id="{BD724E83-DE23-4100-89CD-4E5520A51982}"/>
              </a:ext>
            </a:extLst>
          </p:cNvPr>
          <p:cNvSpPr>
            <a:spLocks noGrp="1"/>
          </p:cNvSpPr>
          <p:nvPr>
            <p:ph type="subTitle" idx="1"/>
          </p:nvPr>
        </p:nvSpPr>
        <p:spPr>
          <a:xfrm>
            <a:off x="4913780" y="825720"/>
            <a:ext cx="5773270" cy="984030"/>
          </a:xfrm>
        </p:spPr>
        <p:txBody>
          <a:bodyPr>
            <a:normAutofit/>
          </a:bodyPr>
          <a:lstStyle/>
          <a:p>
            <a:r>
              <a:rPr lang="en-AU" sz="4800" b="1" dirty="0"/>
              <a:t>Life Expectancies *</a:t>
            </a:r>
          </a:p>
        </p:txBody>
      </p:sp>
      <p:graphicFrame>
        <p:nvGraphicFramePr>
          <p:cNvPr id="3" name="Table 9">
            <a:extLst>
              <a:ext uri="{FF2B5EF4-FFF2-40B4-BE49-F238E27FC236}">
                <a16:creationId xmlns:a16="http://schemas.microsoft.com/office/drawing/2014/main" id="{DC882A05-80AD-4389-BD84-D43571E56D60}"/>
              </a:ext>
            </a:extLst>
          </p:cNvPr>
          <p:cNvGraphicFramePr>
            <a:graphicFrameLocks noGrp="1"/>
          </p:cNvGraphicFramePr>
          <p:nvPr>
            <p:extLst>
              <p:ext uri="{D42A27DB-BD31-4B8C-83A1-F6EECF244321}">
                <p14:modId xmlns:p14="http://schemas.microsoft.com/office/powerpoint/2010/main" val="2841541577"/>
              </p:ext>
            </p:extLst>
          </p:nvPr>
        </p:nvGraphicFramePr>
        <p:xfrm>
          <a:off x="1085850" y="1809750"/>
          <a:ext cx="10416419" cy="3943350"/>
        </p:xfrm>
        <a:graphic>
          <a:graphicData uri="http://schemas.openxmlformats.org/drawingml/2006/table">
            <a:tbl>
              <a:tblPr firstRow="1" bandRow="1">
                <a:tableStyleId>{5C22544A-7EE6-4342-B048-85BDC9FD1C3A}</a:tableStyleId>
              </a:tblPr>
              <a:tblGrid>
                <a:gridCol w="5056063">
                  <a:extLst>
                    <a:ext uri="{9D8B030D-6E8A-4147-A177-3AD203B41FA5}">
                      <a16:colId xmlns:a16="http://schemas.microsoft.com/office/drawing/2014/main" val="2246148637"/>
                    </a:ext>
                  </a:extLst>
                </a:gridCol>
                <a:gridCol w="5360356">
                  <a:extLst>
                    <a:ext uri="{9D8B030D-6E8A-4147-A177-3AD203B41FA5}">
                      <a16:colId xmlns:a16="http://schemas.microsoft.com/office/drawing/2014/main" val="3297215865"/>
                    </a:ext>
                  </a:extLst>
                </a:gridCol>
              </a:tblGrid>
              <a:tr h="657225">
                <a:tc>
                  <a:txBody>
                    <a:bodyPr/>
                    <a:lstStyle/>
                    <a:p>
                      <a:r>
                        <a:rPr lang="en-AU" sz="3200" dirty="0"/>
                        <a:t>Dementia</a:t>
                      </a:r>
                    </a:p>
                  </a:txBody>
                  <a:tcPr/>
                </a:tc>
                <a:tc>
                  <a:txBody>
                    <a:bodyPr/>
                    <a:lstStyle/>
                    <a:p>
                      <a:r>
                        <a:rPr lang="en-AU" sz="3200" dirty="0"/>
                        <a:t>Life Expectancy (years*) </a:t>
                      </a:r>
                    </a:p>
                  </a:txBody>
                  <a:tcPr/>
                </a:tc>
                <a:extLst>
                  <a:ext uri="{0D108BD9-81ED-4DB2-BD59-A6C34878D82A}">
                    <a16:rowId xmlns:a16="http://schemas.microsoft.com/office/drawing/2014/main" val="4144168233"/>
                  </a:ext>
                </a:extLst>
              </a:tr>
              <a:tr h="657225">
                <a:tc>
                  <a:txBody>
                    <a:bodyPr/>
                    <a:lstStyle/>
                    <a:p>
                      <a:r>
                        <a:rPr lang="en-AU" sz="3200" dirty="0"/>
                        <a:t>Alzheimer's Disease</a:t>
                      </a:r>
                    </a:p>
                  </a:txBody>
                  <a:tcPr/>
                </a:tc>
                <a:tc>
                  <a:txBody>
                    <a:bodyPr/>
                    <a:lstStyle/>
                    <a:p>
                      <a:r>
                        <a:rPr lang="en-AU" sz="3200" dirty="0"/>
                        <a:t>4 - 8 </a:t>
                      </a:r>
                    </a:p>
                  </a:txBody>
                  <a:tcPr/>
                </a:tc>
                <a:extLst>
                  <a:ext uri="{0D108BD9-81ED-4DB2-BD59-A6C34878D82A}">
                    <a16:rowId xmlns:a16="http://schemas.microsoft.com/office/drawing/2014/main" val="2216543370"/>
                  </a:ext>
                </a:extLst>
              </a:tr>
              <a:tr h="657225">
                <a:tc>
                  <a:txBody>
                    <a:bodyPr/>
                    <a:lstStyle/>
                    <a:p>
                      <a:r>
                        <a:rPr lang="en-AU" sz="3200" dirty="0"/>
                        <a:t>Vascular Dementia</a:t>
                      </a:r>
                    </a:p>
                  </a:txBody>
                  <a:tcPr/>
                </a:tc>
                <a:tc>
                  <a:txBody>
                    <a:bodyPr/>
                    <a:lstStyle/>
                    <a:p>
                      <a:r>
                        <a:rPr lang="en-AU" sz="3200" dirty="0"/>
                        <a:t>4 </a:t>
                      </a:r>
                    </a:p>
                  </a:txBody>
                  <a:tcPr/>
                </a:tc>
                <a:extLst>
                  <a:ext uri="{0D108BD9-81ED-4DB2-BD59-A6C34878D82A}">
                    <a16:rowId xmlns:a16="http://schemas.microsoft.com/office/drawing/2014/main" val="1190202468"/>
                  </a:ext>
                </a:extLst>
              </a:tr>
              <a:tr h="657225">
                <a:tc>
                  <a:txBody>
                    <a:bodyPr/>
                    <a:lstStyle/>
                    <a:p>
                      <a:r>
                        <a:rPr lang="en-AU" sz="3200" dirty="0"/>
                        <a:t>Dementia with Lewy Bodies</a:t>
                      </a:r>
                    </a:p>
                  </a:txBody>
                  <a:tcPr/>
                </a:tc>
                <a:tc>
                  <a:txBody>
                    <a:bodyPr/>
                    <a:lstStyle/>
                    <a:p>
                      <a:r>
                        <a:rPr lang="en-AU" sz="3200" dirty="0"/>
                        <a:t>2–8</a:t>
                      </a:r>
                    </a:p>
                  </a:txBody>
                  <a:tcPr/>
                </a:tc>
                <a:extLst>
                  <a:ext uri="{0D108BD9-81ED-4DB2-BD59-A6C34878D82A}">
                    <a16:rowId xmlns:a16="http://schemas.microsoft.com/office/drawing/2014/main" val="900266343"/>
                  </a:ext>
                </a:extLst>
              </a:tr>
              <a:tr h="657225">
                <a:tc>
                  <a:txBody>
                    <a:bodyPr/>
                    <a:lstStyle/>
                    <a:p>
                      <a:r>
                        <a:rPr lang="en-AU" sz="3200" dirty="0"/>
                        <a:t>Frontotemporal Dementia</a:t>
                      </a:r>
                    </a:p>
                  </a:txBody>
                  <a:tcPr/>
                </a:tc>
                <a:tc>
                  <a:txBody>
                    <a:bodyPr/>
                    <a:lstStyle/>
                    <a:p>
                      <a:r>
                        <a:rPr lang="en-AU" sz="3200" dirty="0"/>
                        <a:t>8 </a:t>
                      </a:r>
                    </a:p>
                  </a:txBody>
                  <a:tcPr/>
                </a:tc>
                <a:extLst>
                  <a:ext uri="{0D108BD9-81ED-4DB2-BD59-A6C34878D82A}">
                    <a16:rowId xmlns:a16="http://schemas.microsoft.com/office/drawing/2014/main" val="2756878024"/>
                  </a:ext>
                </a:extLst>
              </a:tr>
              <a:tr h="657225">
                <a:tc>
                  <a:txBody>
                    <a:bodyPr/>
                    <a:lstStyle/>
                    <a:p>
                      <a:r>
                        <a:rPr lang="en-AU" sz="3200" dirty="0"/>
                        <a:t>Parkinson's Disease</a:t>
                      </a:r>
                    </a:p>
                  </a:txBody>
                  <a:tcPr/>
                </a:tc>
                <a:tc>
                  <a:txBody>
                    <a:bodyPr/>
                    <a:lstStyle/>
                    <a:p>
                      <a:r>
                        <a:rPr lang="en-AU" sz="3200" dirty="0"/>
                        <a:t>9-20</a:t>
                      </a:r>
                    </a:p>
                  </a:txBody>
                  <a:tcPr/>
                </a:tc>
                <a:extLst>
                  <a:ext uri="{0D108BD9-81ED-4DB2-BD59-A6C34878D82A}">
                    <a16:rowId xmlns:a16="http://schemas.microsoft.com/office/drawing/2014/main" val="674434679"/>
                  </a:ext>
                </a:extLst>
              </a:tr>
            </a:tbl>
          </a:graphicData>
        </a:graphic>
      </p:graphicFrame>
      <p:sp>
        <p:nvSpPr>
          <p:cNvPr id="11" name="Subtitle 6">
            <a:extLst>
              <a:ext uri="{FF2B5EF4-FFF2-40B4-BE49-F238E27FC236}">
                <a16:creationId xmlns:a16="http://schemas.microsoft.com/office/drawing/2014/main" id="{DD78A3BB-1821-4AFB-AC6C-7150305AD081}"/>
              </a:ext>
            </a:extLst>
          </p:cNvPr>
          <p:cNvSpPr txBox="1">
            <a:spLocks/>
          </p:cNvSpPr>
          <p:nvPr/>
        </p:nvSpPr>
        <p:spPr>
          <a:xfrm>
            <a:off x="4171950" y="5886449"/>
            <a:ext cx="6747221" cy="7015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2800" dirty="0"/>
              <a:t>* Variable amongst all cases</a:t>
            </a:r>
          </a:p>
        </p:txBody>
      </p:sp>
    </p:spTree>
    <p:extLst>
      <p:ext uri="{BB962C8B-B14F-4D97-AF65-F5344CB8AC3E}">
        <p14:creationId xmlns:p14="http://schemas.microsoft.com/office/powerpoint/2010/main" val="252673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B42255-1D81-45A8-BA9B-A2857CF34F7D}"/>
              </a:ext>
            </a:extLst>
          </p:cNvPr>
          <p:cNvSpPr>
            <a:spLocks noGrp="1"/>
          </p:cNvSpPr>
          <p:nvPr>
            <p:ph idx="1"/>
          </p:nvPr>
        </p:nvSpPr>
        <p:spPr>
          <a:xfrm>
            <a:off x="347607" y="1543050"/>
            <a:ext cx="11619603" cy="4309110"/>
          </a:xfrm>
        </p:spPr>
        <p:txBody>
          <a:bodyPr>
            <a:normAutofit fontScale="25000" lnSpcReduction="20000"/>
          </a:bodyPr>
          <a:lstStyle/>
          <a:p>
            <a:r>
              <a:rPr lang="en-AU" sz="8800" b="1" dirty="0"/>
              <a:t>Psychogeriatric Assessment Scales Cognitive Impairment Scale (PAS-Cog) </a:t>
            </a:r>
            <a:r>
              <a:rPr lang="en-AU" sz="8800" dirty="0"/>
              <a:t>- Used as a suite of assessment tools for funding applications in RACFs</a:t>
            </a:r>
          </a:p>
          <a:p>
            <a:pPr marL="0" indent="0">
              <a:buNone/>
            </a:pPr>
            <a:endParaRPr lang="en-AU" sz="8800" dirty="0"/>
          </a:p>
          <a:p>
            <a:r>
              <a:rPr lang="en-AU" sz="8800" b="1" dirty="0"/>
              <a:t>Mini Mental Short Examination (MMSE)</a:t>
            </a:r>
            <a:r>
              <a:rPr lang="en-AU" sz="8800" dirty="0"/>
              <a:t> – the lower the score, the more severe the dementia progression</a:t>
            </a:r>
          </a:p>
          <a:p>
            <a:pPr marL="0" indent="0">
              <a:buNone/>
            </a:pPr>
            <a:r>
              <a:rPr lang="en-AU" sz="8800" dirty="0"/>
              <a:t> </a:t>
            </a:r>
          </a:p>
          <a:p>
            <a:r>
              <a:rPr lang="en-AU" sz="8800" b="1" dirty="0"/>
              <a:t>Montreal Cognitive Assessment (MOCA) </a:t>
            </a:r>
            <a:r>
              <a:rPr lang="en-AU" sz="8800" dirty="0"/>
              <a:t>–straightforward tool for diagnosis, arranging follow up and treatment plans. Proven to be useful for dementia</a:t>
            </a:r>
          </a:p>
          <a:p>
            <a:endParaRPr lang="en-AU" sz="8800" dirty="0"/>
          </a:p>
          <a:p>
            <a:r>
              <a:rPr lang="en-AU" sz="8800" b="1" dirty="0"/>
              <a:t>Global Deterioration Scale (GDS) </a:t>
            </a:r>
            <a:r>
              <a:rPr lang="en-AU" sz="8800" dirty="0"/>
              <a:t>– also known as the Reisberg Scale</a:t>
            </a:r>
          </a:p>
          <a:p>
            <a:endParaRPr lang="en-AU" sz="8800" dirty="0"/>
          </a:p>
          <a:p>
            <a:r>
              <a:rPr lang="en-AU" sz="8800" b="1" dirty="0"/>
              <a:t>Functional Assessment Staging Tool (FAST) </a:t>
            </a:r>
            <a:r>
              <a:rPr lang="en-AU" sz="8800" dirty="0"/>
              <a:t>– very similar to the GDS in that it works in line with the stage</a:t>
            </a:r>
          </a:p>
          <a:p>
            <a:endParaRPr lang="en-AU" sz="8800" dirty="0"/>
          </a:p>
          <a:p>
            <a:r>
              <a:rPr lang="en-AU" sz="8800" b="1" dirty="0"/>
              <a:t>Note all require specialist training to administer and interpret. </a:t>
            </a:r>
          </a:p>
          <a:p>
            <a:endParaRPr lang="en-AU" dirty="0"/>
          </a:p>
          <a:p>
            <a:pPr marL="0" indent="0">
              <a:buNone/>
            </a:pPr>
            <a:endParaRPr lang="en-AU" dirty="0"/>
          </a:p>
          <a:p>
            <a:pPr lvl="1"/>
            <a:endParaRPr lang="en-AU" dirty="0"/>
          </a:p>
          <a:p>
            <a:pPr marL="0" indent="0">
              <a:buNone/>
            </a:pPr>
            <a:endParaRPr lang="en-AU" dirty="0"/>
          </a:p>
          <a:p>
            <a:endParaRPr lang="en-AU" dirty="0"/>
          </a:p>
        </p:txBody>
      </p:sp>
      <p:sp>
        <p:nvSpPr>
          <p:cNvPr id="3" name="Title 2">
            <a:extLst>
              <a:ext uri="{FF2B5EF4-FFF2-40B4-BE49-F238E27FC236}">
                <a16:creationId xmlns:a16="http://schemas.microsoft.com/office/drawing/2014/main" id="{93B10008-7A0B-4257-964B-FBCAC96FF631}"/>
              </a:ext>
            </a:extLst>
          </p:cNvPr>
          <p:cNvSpPr>
            <a:spLocks noGrp="1"/>
          </p:cNvSpPr>
          <p:nvPr>
            <p:ph type="title"/>
          </p:nvPr>
        </p:nvSpPr>
        <p:spPr>
          <a:xfrm>
            <a:off x="3943351" y="566831"/>
            <a:ext cx="7703820" cy="439009"/>
          </a:xfrm>
        </p:spPr>
        <p:txBody>
          <a:bodyPr>
            <a:normAutofit fontScale="90000"/>
          </a:bodyPr>
          <a:lstStyle/>
          <a:p>
            <a:r>
              <a:rPr lang="en-AU" dirty="0"/>
              <a:t>Diagnostic Assessment Tools</a:t>
            </a:r>
          </a:p>
        </p:txBody>
      </p:sp>
    </p:spTree>
    <p:extLst>
      <p:ext uri="{BB962C8B-B14F-4D97-AF65-F5344CB8AC3E}">
        <p14:creationId xmlns:p14="http://schemas.microsoft.com/office/powerpoint/2010/main" val="205218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B10008-7A0B-4257-964B-FBCAC96FF631}"/>
              </a:ext>
            </a:extLst>
          </p:cNvPr>
          <p:cNvSpPr>
            <a:spLocks noGrp="1"/>
          </p:cNvSpPr>
          <p:nvPr>
            <p:ph type="title"/>
          </p:nvPr>
        </p:nvSpPr>
        <p:spPr>
          <a:xfrm>
            <a:off x="438150" y="2044700"/>
            <a:ext cx="2665293" cy="2768600"/>
          </a:xfrm>
        </p:spPr>
        <p:txBody>
          <a:bodyPr>
            <a:normAutofit/>
          </a:bodyPr>
          <a:lstStyle/>
          <a:p>
            <a:r>
              <a:rPr lang="en-AU" dirty="0"/>
              <a:t>Guidelines</a:t>
            </a:r>
          </a:p>
        </p:txBody>
      </p:sp>
      <p:pic>
        <p:nvPicPr>
          <p:cNvPr id="7" name="Content Placeholder 6" descr="Diagram&#10;&#10;Description automatically generated">
            <a:extLst>
              <a:ext uri="{FF2B5EF4-FFF2-40B4-BE49-F238E27FC236}">
                <a16:creationId xmlns:a16="http://schemas.microsoft.com/office/drawing/2014/main" id="{2A1C41B6-701C-4833-8432-EF9A200124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291081"/>
            <a:ext cx="4353950" cy="6448386"/>
          </a:xfrm>
        </p:spPr>
      </p:pic>
      <p:pic>
        <p:nvPicPr>
          <p:cNvPr id="9" name="Picture 8" descr="Graphical user interface, text, application&#10;&#10;Description automatically generated">
            <a:extLst>
              <a:ext uri="{FF2B5EF4-FFF2-40B4-BE49-F238E27FC236}">
                <a16:creationId xmlns:a16="http://schemas.microsoft.com/office/drawing/2014/main" id="{94C0E298-DA7D-4A7E-B0BA-71F570D7A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3042" y="291080"/>
            <a:ext cx="4151226" cy="6448386"/>
          </a:xfrm>
          <a:prstGeom prst="rect">
            <a:avLst/>
          </a:prstGeom>
        </p:spPr>
      </p:pic>
    </p:spTree>
    <p:extLst>
      <p:ext uri="{BB962C8B-B14F-4D97-AF65-F5344CB8AC3E}">
        <p14:creationId xmlns:p14="http://schemas.microsoft.com/office/powerpoint/2010/main" val="47767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1EAF-DE3D-4796-A8CB-893001872564}"/>
              </a:ext>
            </a:extLst>
          </p:cNvPr>
          <p:cNvSpPr>
            <a:spLocks noGrp="1"/>
          </p:cNvSpPr>
          <p:nvPr>
            <p:ph type="title"/>
          </p:nvPr>
        </p:nvSpPr>
        <p:spPr>
          <a:xfrm>
            <a:off x="4105060" y="424367"/>
            <a:ext cx="7759725" cy="970498"/>
          </a:xfrm>
        </p:spPr>
        <p:txBody>
          <a:bodyPr>
            <a:normAutofit fontScale="90000"/>
          </a:bodyPr>
          <a:lstStyle/>
          <a:p>
            <a:pPr algn="ctr"/>
            <a:r>
              <a:rPr lang="en-AU" dirty="0"/>
              <a:t>7 Stages of Dementia – </a:t>
            </a:r>
            <a:br>
              <a:rPr lang="en-AU" dirty="0"/>
            </a:br>
            <a:r>
              <a:rPr lang="en-AU" dirty="0"/>
              <a:t>Global Deterioration Scale (GDS)</a:t>
            </a:r>
          </a:p>
        </p:txBody>
      </p:sp>
      <p:sp>
        <p:nvSpPr>
          <p:cNvPr id="6" name="Slide Number Placeholder 4">
            <a:extLst>
              <a:ext uri="{FF2B5EF4-FFF2-40B4-BE49-F238E27FC236}">
                <a16:creationId xmlns:a16="http://schemas.microsoft.com/office/drawing/2014/main" id="{156B1AAC-73B5-43B8-AFE0-260E4795944C}"/>
              </a:ext>
            </a:extLst>
          </p:cNvPr>
          <p:cNvSpPr txBox="1">
            <a:spLocks/>
          </p:cNvSpPr>
          <p:nvPr/>
        </p:nvSpPr>
        <p:spPr>
          <a:xfrm>
            <a:off x="9973558" y="6334863"/>
            <a:ext cx="189122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400" b="1" i="1" dirty="0">
                <a:solidFill>
                  <a:srgbClr val="EE3124"/>
                </a:solidFill>
              </a:rPr>
              <a:t>&gt; </a:t>
            </a:r>
            <a:r>
              <a:rPr lang="en-AU" sz="1400" b="1" i="1" spc="-5" dirty="0"/>
              <a:t>utas.edu.au</a:t>
            </a:r>
            <a:r>
              <a:rPr lang="en-AU" sz="1400" b="1" i="1" dirty="0">
                <a:solidFill>
                  <a:srgbClr val="EE3124"/>
                </a:solidFill>
              </a:rPr>
              <a:t>/</a:t>
            </a:r>
            <a:r>
              <a:rPr lang="en-AU" sz="1400" b="1" i="1" dirty="0"/>
              <a:t>wicking</a:t>
            </a:r>
            <a:r>
              <a:rPr lang="en-AU" sz="1400" b="1" i="1" spc="-125" dirty="0">
                <a:solidFill>
                  <a:srgbClr val="EE3124"/>
                </a:solidFill>
              </a:rPr>
              <a:t> </a:t>
            </a:r>
            <a:endParaRPr lang="en-AU" sz="1400" b="1" i="1" dirty="0"/>
          </a:p>
        </p:txBody>
      </p:sp>
      <p:graphicFrame>
        <p:nvGraphicFramePr>
          <p:cNvPr id="8" name="Table 8">
            <a:extLst>
              <a:ext uri="{FF2B5EF4-FFF2-40B4-BE49-F238E27FC236}">
                <a16:creationId xmlns:a16="http://schemas.microsoft.com/office/drawing/2014/main" id="{5810F599-9BA6-490B-BD6F-93E66AAE491C}"/>
              </a:ext>
            </a:extLst>
          </p:cNvPr>
          <p:cNvGraphicFramePr>
            <a:graphicFrameLocks noGrp="1"/>
          </p:cNvGraphicFramePr>
          <p:nvPr>
            <p:extLst>
              <p:ext uri="{D42A27DB-BD31-4B8C-83A1-F6EECF244321}">
                <p14:modId xmlns:p14="http://schemas.microsoft.com/office/powerpoint/2010/main" val="95523107"/>
              </p:ext>
            </p:extLst>
          </p:nvPr>
        </p:nvGraphicFramePr>
        <p:xfrm>
          <a:off x="118356" y="1564108"/>
          <a:ext cx="12013484" cy="5248332"/>
        </p:xfrm>
        <a:graphic>
          <a:graphicData uri="http://schemas.openxmlformats.org/drawingml/2006/table">
            <a:tbl>
              <a:tblPr firstRow="1" bandRow="1">
                <a:tableStyleId>{6E25E649-3F16-4E02-A733-19D2CDBF48F0}</a:tableStyleId>
              </a:tblPr>
              <a:tblGrid>
                <a:gridCol w="744066">
                  <a:extLst>
                    <a:ext uri="{9D8B030D-6E8A-4147-A177-3AD203B41FA5}">
                      <a16:colId xmlns:a16="http://schemas.microsoft.com/office/drawing/2014/main" val="4001402511"/>
                    </a:ext>
                  </a:extLst>
                </a:gridCol>
                <a:gridCol w="2898484">
                  <a:extLst>
                    <a:ext uri="{9D8B030D-6E8A-4147-A177-3AD203B41FA5}">
                      <a16:colId xmlns:a16="http://schemas.microsoft.com/office/drawing/2014/main" val="3506495985"/>
                    </a:ext>
                  </a:extLst>
                </a:gridCol>
                <a:gridCol w="8370934">
                  <a:extLst>
                    <a:ext uri="{9D8B030D-6E8A-4147-A177-3AD203B41FA5}">
                      <a16:colId xmlns:a16="http://schemas.microsoft.com/office/drawing/2014/main" val="384183594"/>
                    </a:ext>
                  </a:extLst>
                </a:gridCol>
              </a:tblGrid>
              <a:tr h="396100">
                <a:tc>
                  <a:txBody>
                    <a:bodyPr/>
                    <a:lstStyle/>
                    <a:p>
                      <a:endParaRPr lang="en-AU" dirty="0"/>
                    </a:p>
                  </a:txBody>
                  <a:tcPr/>
                </a:tc>
                <a:tc>
                  <a:txBody>
                    <a:bodyPr/>
                    <a:lstStyle/>
                    <a:p>
                      <a:r>
                        <a:rPr lang="en-AU" dirty="0"/>
                        <a:t>MEMORY LOSS</a:t>
                      </a:r>
                    </a:p>
                  </a:txBody>
                  <a:tcPr/>
                </a:tc>
                <a:tc>
                  <a:txBody>
                    <a:bodyPr/>
                    <a:lstStyle/>
                    <a:p>
                      <a:r>
                        <a:rPr lang="en-AU" dirty="0"/>
                        <a:t>FUNCTIONAL LOSS</a:t>
                      </a:r>
                    </a:p>
                  </a:txBody>
                  <a:tcPr/>
                </a:tc>
                <a:extLst>
                  <a:ext uri="{0D108BD9-81ED-4DB2-BD59-A6C34878D82A}">
                    <a16:rowId xmlns:a16="http://schemas.microsoft.com/office/drawing/2014/main" val="2387003622"/>
                  </a:ext>
                </a:extLst>
              </a:tr>
              <a:tr h="693176">
                <a:tc>
                  <a:txBody>
                    <a:bodyPr/>
                    <a:lstStyle/>
                    <a:p>
                      <a:r>
                        <a:rPr lang="en-AU" dirty="0"/>
                        <a:t>Stage 1</a:t>
                      </a:r>
                    </a:p>
                  </a:txBody>
                  <a:tcPr/>
                </a:tc>
                <a:tc>
                  <a:txBody>
                    <a:bodyPr/>
                    <a:lstStyle/>
                    <a:p>
                      <a:r>
                        <a:rPr lang="en-AU" dirty="0"/>
                        <a:t>No subjective complaints of memory loss</a:t>
                      </a:r>
                    </a:p>
                  </a:txBody>
                  <a:tcPr/>
                </a:tc>
                <a:tc>
                  <a:txBody>
                    <a:bodyPr/>
                    <a:lstStyle/>
                    <a:p>
                      <a:r>
                        <a:rPr lang="en-AU" dirty="0"/>
                        <a:t>Normal function</a:t>
                      </a:r>
                    </a:p>
                  </a:txBody>
                  <a:tcPr/>
                </a:tc>
                <a:extLst>
                  <a:ext uri="{0D108BD9-81ED-4DB2-BD59-A6C34878D82A}">
                    <a16:rowId xmlns:a16="http://schemas.microsoft.com/office/drawing/2014/main" val="2382657462"/>
                  </a:ext>
                </a:extLst>
              </a:tr>
              <a:tr h="693176">
                <a:tc>
                  <a:txBody>
                    <a:bodyPr/>
                    <a:lstStyle/>
                    <a:p>
                      <a:r>
                        <a:rPr lang="en-AU" dirty="0"/>
                        <a:t>Stage 2</a:t>
                      </a:r>
                    </a:p>
                  </a:txBody>
                  <a:tcPr/>
                </a:tc>
                <a:tc>
                  <a:txBody>
                    <a:bodyPr/>
                    <a:lstStyle/>
                    <a:p>
                      <a:r>
                        <a:rPr lang="en-AU" dirty="0"/>
                        <a:t>Very mild decline</a:t>
                      </a:r>
                    </a:p>
                  </a:txBody>
                  <a:tcPr/>
                </a:tc>
                <a:tc>
                  <a:txBody>
                    <a:bodyPr/>
                    <a:lstStyle/>
                    <a:p>
                      <a:r>
                        <a:rPr lang="en-AU" dirty="0"/>
                        <a:t>Person may feel as tough they are having memory lapses but these are invisible to family and friends</a:t>
                      </a:r>
                    </a:p>
                  </a:txBody>
                  <a:tcPr/>
                </a:tc>
                <a:extLst>
                  <a:ext uri="{0D108BD9-81ED-4DB2-BD59-A6C34878D82A}">
                    <a16:rowId xmlns:a16="http://schemas.microsoft.com/office/drawing/2014/main" val="2313118840"/>
                  </a:ext>
                </a:extLst>
              </a:tr>
              <a:tr h="693176">
                <a:tc>
                  <a:txBody>
                    <a:bodyPr/>
                    <a:lstStyle/>
                    <a:p>
                      <a:r>
                        <a:rPr lang="en-AU" dirty="0"/>
                        <a:t>Stage 3 </a:t>
                      </a:r>
                    </a:p>
                  </a:txBody>
                  <a:tcPr/>
                </a:tc>
                <a:tc>
                  <a:txBody>
                    <a:bodyPr/>
                    <a:lstStyle/>
                    <a:p>
                      <a:r>
                        <a:rPr lang="en-AU" dirty="0"/>
                        <a:t>Mild decline</a:t>
                      </a:r>
                    </a:p>
                  </a:txBody>
                  <a:tcPr/>
                </a:tc>
                <a:tc>
                  <a:txBody>
                    <a:bodyPr/>
                    <a:lstStyle/>
                    <a:p>
                      <a:r>
                        <a:rPr lang="en-AU" dirty="0"/>
                        <a:t>Trouble remembering names and performing some complex activities. May lose or misplace valuable possessions</a:t>
                      </a:r>
                    </a:p>
                  </a:txBody>
                  <a:tcPr/>
                </a:tc>
                <a:extLst>
                  <a:ext uri="{0D108BD9-81ED-4DB2-BD59-A6C34878D82A}">
                    <a16:rowId xmlns:a16="http://schemas.microsoft.com/office/drawing/2014/main" val="3292399914"/>
                  </a:ext>
                </a:extLst>
              </a:tr>
              <a:tr h="693176">
                <a:tc>
                  <a:txBody>
                    <a:bodyPr/>
                    <a:lstStyle/>
                    <a:p>
                      <a:r>
                        <a:rPr lang="en-AU" dirty="0"/>
                        <a:t>Stage 4</a:t>
                      </a:r>
                    </a:p>
                  </a:txBody>
                  <a:tcPr/>
                </a:tc>
                <a:tc>
                  <a:txBody>
                    <a:bodyPr/>
                    <a:lstStyle/>
                    <a:p>
                      <a:r>
                        <a:rPr lang="en-AU" dirty="0"/>
                        <a:t>Moderate decline</a:t>
                      </a:r>
                    </a:p>
                  </a:txBody>
                  <a:tcPr/>
                </a:tc>
                <a:tc>
                  <a:txBody>
                    <a:bodyPr/>
                    <a:lstStyle/>
                    <a:p>
                      <a:r>
                        <a:rPr lang="en-AU" dirty="0"/>
                        <a:t>Greater difficulty with performing complex tasks such as instrumental activities of daily living (managing finances, shopping). May be becoming moody or withdrawn</a:t>
                      </a:r>
                    </a:p>
                  </a:txBody>
                  <a:tcPr/>
                </a:tc>
                <a:extLst>
                  <a:ext uri="{0D108BD9-81ED-4DB2-BD59-A6C34878D82A}">
                    <a16:rowId xmlns:a16="http://schemas.microsoft.com/office/drawing/2014/main" val="2631615531"/>
                  </a:ext>
                </a:extLst>
              </a:tr>
              <a:tr h="693176">
                <a:tc>
                  <a:txBody>
                    <a:bodyPr/>
                    <a:lstStyle/>
                    <a:p>
                      <a:r>
                        <a:rPr lang="en-AU" dirty="0"/>
                        <a:t>Stage 5</a:t>
                      </a:r>
                    </a:p>
                  </a:txBody>
                  <a:tcPr/>
                </a:tc>
                <a:tc>
                  <a:txBody>
                    <a:bodyPr/>
                    <a:lstStyle/>
                    <a:p>
                      <a:r>
                        <a:rPr lang="en-AU" dirty="0"/>
                        <a:t>Moderately Severe decline</a:t>
                      </a:r>
                    </a:p>
                  </a:txBody>
                  <a:tcPr/>
                </a:tc>
                <a:tc>
                  <a:txBody>
                    <a:bodyPr/>
                    <a:lstStyle/>
                    <a:p>
                      <a:r>
                        <a:rPr lang="en-AU" dirty="0"/>
                        <a:t>May still be independent with eating and toileting. May forget own address. May require assistance with choosing weather-appropriate clothing</a:t>
                      </a:r>
                    </a:p>
                  </a:txBody>
                  <a:tcPr/>
                </a:tc>
                <a:extLst>
                  <a:ext uri="{0D108BD9-81ED-4DB2-BD59-A6C34878D82A}">
                    <a16:rowId xmlns:a16="http://schemas.microsoft.com/office/drawing/2014/main" val="1064472799"/>
                  </a:ext>
                </a:extLst>
              </a:tr>
              <a:tr h="693176">
                <a:tc>
                  <a:txBody>
                    <a:bodyPr/>
                    <a:lstStyle/>
                    <a:p>
                      <a:r>
                        <a:rPr lang="en-AU" dirty="0"/>
                        <a:t>Stage 6</a:t>
                      </a:r>
                    </a:p>
                  </a:txBody>
                  <a:tcPr/>
                </a:tc>
                <a:tc>
                  <a:txBody>
                    <a:bodyPr/>
                    <a:lstStyle/>
                    <a:p>
                      <a:r>
                        <a:rPr lang="en-AU" dirty="0"/>
                        <a:t>Severe decline</a:t>
                      </a:r>
                    </a:p>
                  </a:txBody>
                  <a:tcPr/>
                </a:tc>
                <a:tc>
                  <a:txBody>
                    <a:bodyPr/>
                    <a:lstStyle/>
                    <a:p>
                      <a:r>
                        <a:rPr lang="en-AU" dirty="0"/>
                        <a:t>Personality changes may take place. May need assistance with activities of daily living. Experiences disturbed sleep, May wander and become lost.</a:t>
                      </a:r>
                    </a:p>
                  </a:txBody>
                  <a:tcPr/>
                </a:tc>
                <a:extLst>
                  <a:ext uri="{0D108BD9-81ED-4DB2-BD59-A6C34878D82A}">
                    <a16:rowId xmlns:a16="http://schemas.microsoft.com/office/drawing/2014/main" val="790970616"/>
                  </a:ext>
                </a:extLst>
              </a:tr>
              <a:tr h="693176">
                <a:tc>
                  <a:txBody>
                    <a:bodyPr/>
                    <a:lstStyle/>
                    <a:p>
                      <a:r>
                        <a:rPr lang="en-AU" dirty="0"/>
                        <a:t>Stage 7</a:t>
                      </a:r>
                    </a:p>
                  </a:txBody>
                  <a:tcPr/>
                </a:tc>
                <a:tc>
                  <a:txBody>
                    <a:bodyPr/>
                    <a:lstStyle/>
                    <a:p>
                      <a:r>
                        <a:rPr lang="en-AU" dirty="0"/>
                        <a:t>Very Severe decline</a:t>
                      </a:r>
                    </a:p>
                  </a:txBody>
                  <a:tcPr/>
                </a:tc>
                <a:tc>
                  <a:txBody>
                    <a:bodyPr/>
                    <a:lstStyle/>
                    <a:p>
                      <a:r>
                        <a:rPr lang="en-AU" dirty="0"/>
                        <a:t>Likely need assistance with all aspects of care. May or may not retain verbal abilities. Muscles may become rigid, swallowing may be impaired. </a:t>
                      </a:r>
                    </a:p>
                  </a:txBody>
                  <a:tcPr/>
                </a:tc>
                <a:extLst>
                  <a:ext uri="{0D108BD9-81ED-4DB2-BD59-A6C34878D82A}">
                    <a16:rowId xmlns:a16="http://schemas.microsoft.com/office/drawing/2014/main" val="3902681005"/>
                  </a:ext>
                </a:extLst>
              </a:tr>
            </a:tbl>
          </a:graphicData>
        </a:graphic>
      </p:graphicFrame>
      <p:sp>
        <p:nvSpPr>
          <p:cNvPr id="3" name="Rectangle: Rounded Corners 2">
            <a:extLst>
              <a:ext uri="{FF2B5EF4-FFF2-40B4-BE49-F238E27FC236}">
                <a16:creationId xmlns:a16="http://schemas.microsoft.com/office/drawing/2014/main" id="{48E25649-3F7B-44BD-B6F8-98D4AEF81668}"/>
              </a:ext>
            </a:extLst>
          </p:cNvPr>
          <p:cNvSpPr/>
          <p:nvPr/>
        </p:nvSpPr>
        <p:spPr>
          <a:xfrm>
            <a:off x="118356" y="4639733"/>
            <a:ext cx="12013484" cy="21727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7530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56B1AAC-73B5-43B8-AFE0-260E4795944C}"/>
              </a:ext>
            </a:extLst>
          </p:cNvPr>
          <p:cNvSpPr txBox="1">
            <a:spLocks/>
          </p:cNvSpPr>
          <p:nvPr/>
        </p:nvSpPr>
        <p:spPr>
          <a:xfrm>
            <a:off x="9973558" y="6334863"/>
            <a:ext cx="189122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400" b="1" i="1" dirty="0">
                <a:solidFill>
                  <a:srgbClr val="EE3124"/>
                </a:solidFill>
              </a:rPr>
              <a:t>&gt; </a:t>
            </a:r>
            <a:r>
              <a:rPr lang="en-AU" sz="1400" b="1" i="1" spc="-5" dirty="0"/>
              <a:t>utas.edu.au</a:t>
            </a:r>
            <a:r>
              <a:rPr lang="en-AU" sz="1400" b="1" i="1" dirty="0">
                <a:solidFill>
                  <a:srgbClr val="EE3124"/>
                </a:solidFill>
              </a:rPr>
              <a:t>/</a:t>
            </a:r>
            <a:r>
              <a:rPr lang="en-AU" sz="1400" b="1" i="1" dirty="0"/>
              <a:t>wicking</a:t>
            </a:r>
            <a:r>
              <a:rPr lang="en-AU" sz="1400" b="1" i="1" spc="-125" dirty="0">
                <a:solidFill>
                  <a:srgbClr val="EE3124"/>
                </a:solidFill>
              </a:rPr>
              <a:t> </a:t>
            </a:r>
            <a:endParaRPr lang="en-AU" sz="1400" b="1" i="1" dirty="0"/>
          </a:p>
        </p:txBody>
      </p:sp>
      <p:sp>
        <p:nvSpPr>
          <p:cNvPr id="9" name="Title 8">
            <a:extLst>
              <a:ext uri="{FF2B5EF4-FFF2-40B4-BE49-F238E27FC236}">
                <a16:creationId xmlns:a16="http://schemas.microsoft.com/office/drawing/2014/main" id="{952C4C72-EF36-448C-B2EF-9623E90F2BB2}"/>
              </a:ext>
            </a:extLst>
          </p:cNvPr>
          <p:cNvSpPr>
            <a:spLocks noGrp="1"/>
          </p:cNvSpPr>
          <p:nvPr>
            <p:ph type="title"/>
          </p:nvPr>
        </p:nvSpPr>
        <p:spPr>
          <a:xfrm>
            <a:off x="3302558" y="0"/>
            <a:ext cx="7780774" cy="638972"/>
          </a:xfrm>
        </p:spPr>
        <p:txBody>
          <a:bodyPr>
            <a:noAutofit/>
          </a:bodyPr>
          <a:lstStyle/>
          <a:p>
            <a:pPr algn="ctr"/>
            <a:r>
              <a:rPr lang="en-AU" sz="2200" dirty="0"/>
              <a:t>7 Stages of Dementia – Global Deterioration Scale (GDS)</a:t>
            </a:r>
          </a:p>
        </p:txBody>
      </p:sp>
      <p:pic>
        <p:nvPicPr>
          <p:cNvPr id="18" name="Content Placeholder 17" descr="Diagram&#10;&#10;Description automatically generated with medium confidence">
            <a:extLst>
              <a:ext uri="{FF2B5EF4-FFF2-40B4-BE49-F238E27FC236}">
                <a16:creationId xmlns:a16="http://schemas.microsoft.com/office/drawing/2014/main" id="{4D8CDDBF-B24B-48BE-9738-B759D555B70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70" t="3522" r="2145" b="2450"/>
          <a:stretch/>
        </p:blipFill>
        <p:spPr>
          <a:xfrm>
            <a:off x="133629" y="498295"/>
            <a:ext cx="11924742" cy="6359705"/>
          </a:xfrm>
        </p:spPr>
      </p:pic>
    </p:spTree>
    <p:extLst>
      <p:ext uri="{BB962C8B-B14F-4D97-AF65-F5344CB8AC3E}">
        <p14:creationId xmlns:p14="http://schemas.microsoft.com/office/powerpoint/2010/main" val="145691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09BB-BFEA-441E-90C9-33ADABF72AB8}"/>
              </a:ext>
            </a:extLst>
          </p:cNvPr>
          <p:cNvSpPr>
            <a:spLocks noGrp="1"/>
          </p:cNvSpPr>
          <p:nvPr>
            <p:ph type="title"/>
          </p:nvPr>
        </p:nvSpPr>
        <p:spPr>
          <a:xfrm>
            <a:off x="0" y="1752397"/>
            <a:ext cx="4931228" cy="1676603"/>
          </a:xfrm>
        </p:spPr>
        <p:txBody>
          <a:bodyPr vert="horz" lIns="91440" tIns="45720" rIns="91440" bIns="45720" rtlCol="0" anchor="ctr">
            <a:noAutofit/>
          </a:bodyPr>
          <a:lstStyle/>
          <a:p>
            <a:pPr algn="ctr"/>
            <a:r>
              <a:rPr lang="en-US" dirty="0"/>
              <a:t>Advanced Dementia </a:t>
            </a:r>
            <a:br>
              <a:rPr lang="en-US" dirty="0"/>
            </a:br>
            <a:r>
              <a:rPr lang="en-US" dirty="0"/>
              <a:t>(Stage 7)</a:t>
            </a:r>
          </a:p>
        </p:txBody>
      </p:sp>
      <p:sp>
        <p:nvSpPr>
          <p:cNvPr id="3" name="Content Placeholder 2">
            <a:extLst>
              <a:ext uri="{FF2B5EF4-FFF2-40B4-BE49-F238E27FC236}">
                <a16:creationId xmlns:a16="http://schemas.microsoft.com/office/drawing/2014/main" id="{D9308A19-F95C-4E26-A773-CA859FBD7645}"/>
              </a:ext>
            </a:extLst>
          </p:cNvPr>
          <p:cNvSpPr>
            <a:spLocks noGrp="1"/>
          </p:cNvSpPr>
          <p:nvPr>
            <p:ph sz="half" idx="1"/>
          </p:nvPr>
        </p:nvSpPr>
        <p:spPr>
          <a:xfrm>
            <a:off x="518300" y="3429000"/>
            <a:ext cx="4200657" cy="3292475"/>
          </a:xfrm>
        </p:spPr>
        <p:txBody>
          <a:bodyPr vert="horz" lIns="91440" tIns="45720" rIns="91440" bIns="45720" rtlCol="0">
            <a:normAutofit lnSpcReduction="10000"/>
          </a:bodyPr>
          <a:lstStyle/>
          <a:p>
            <a:r>
              <a:rPr lang="en-US" sz="2400" dirty="0"/>
              <a:t>Severe + end stages of dementia</a:t>
            </a:r>
          </a:p>
          <a:p>
            <a:r>
              <a:rPr lang="en-US" sz="2400" dirty="0"/>
              <a:t>Progressive immobility</a:t>
            </a:r>
          </a:p>
          <a:p>
            <a:r>
              <a:rPr lang="en-US" sz="2400" dirty="0"/>
              <a:t>Reduced capacity to self care</a:t>
            </a:r>
          </a:p>
          <a:p>
            <a:r>
              <a:rPr lang="en-US" sz="2400" dirty="0"/>
              <a:t>Poor nutrition which results in reduced fluid intake</a:t>
            </a:r>
          </a:p>
          <a:p>
            <a:r>
              <a:rPr lang="en-US" sz="2400" dirty="0"/>
              <a:t>Increased risk of infections</a:t>
            </a:r>
          </a:p>
          <a:p>
            <a:r>
              <a:rPr lang="en-US" sz="2400" dirty="0"/>
              <a:t>Skin Breakdown</a:t>
            </a:r>
          </a:p>
          <a:p>
            <a:pPr marL="0"/>
            <a:endParaRPr lang="en-US" sz="1800" dirty="0"/>
          </a:p>
          <a:p>
            <a:endParaRPr lang="en-US" sz="1800" dirty="0"/>
          </a:p>
        </p:txBody>
      </p:sp>
      <p:sp>
        <p:nvSpPr>
          <p:cNvPr id="6" name="Slide Number Placeholder 4">
            <a:extLst>
              <a:ext uri="{FF2B5EF4-FFF2-40B4-BE49-F238E27FC236}">
                <a16:creationId xmlns:a16="http://schemas.microsoft.com/office/drawing/2014/main" id="{A32376DF-A02F-4A57-969B-4BE10B33A8DC}"/>
              </a:ext>
            </a:extLst>
          </p:cNvPr>
          <p:cNvSpPr>
            <a:spLocks noGrp="1"/>
          </p:cNvSpPr>
          <p:nvPr>
            <p:ph type="sldNum" sz="quarter" idx="4"/>
          </p:nvPr>
        </p:nvSpPr>
        <p:spPr>
          <a:xfrm>
            <a:off x="10853928" y="6356350"/>
            <a:ext cx="685800" cy="365125"/>
          </a:xfrm>
        </p:spPr>
        <p:txBody>
          <a:bodyPr vert="horz" lIns="91440" tIns="45720" rIns="91440" bIns="45720" rtlCol="0" anchor="ctr">
            <a:normAutofit/>
          </a:bodyPr>
          <a:lstStyle/>
          <a:p>
            <a:pPr algn="l">
              <a:lnSpc>
                <a:spcPct val="90000"/>
              </a:lnSpc>
              <a:spcAft>
                <a:spcPts val="600"/>
              </a:spcAft>
              <a:defRPr/>
            </a:pPr>
            <a:r>
              <a:rPr lang="en-US" sz="600" b="0" i="0">
                <a:solidFill>
                  <a:srgbClr val="FFFFFF"/>
                </a:solidFill>
                <a:latin typeface="Calibri" panose="020F0502020204030204"/>
              </a:rPr>
              <a:t>&gt; utas.edu.au/wicking </a:t>
            </a:r>
          </a:p>
        </p:txBody>
      </p:sp>
      <p:pic>
        <p:nvPicPr>
          <p:cNvPr id="9" name="Picture 8">
            <a:extLst>
              <a:ext uri="{FF2B5EF4-FFF2-40B4-BE49-F238E27FC236}">
                <a16:creationId xmlns:a16="http://schemas.microsoft.com/office/drawing/2014/main" id="{C479FB9B-E3B9-4EF5-854D-89DE880C1298}"/>
              </a:ext>
            </a:extLst>
          </p:cNvPr>
          <p:cNvPicPr>
            <a:picLocks noChangeAspect="1"/>
          </p:cNvPicPr>
          <p:nvPr/>
        </p:nvPicPr>
        <p:blipFill rotWithShape="1">
          <a:blip r:embed="rId3"/>
          <a:srcRect l="18836" r="7649" b="-1"/>
          <a:stretch/>
        </p:blipFill>
        <p:spPr>
          <a:xfrm>
            <a:off x="4931228" y="265300"/>
            <a:ext cx="7260771" cy="6592700"/>
          </a:xfrm>
          <a:prstGeom prst="rect">
            <a:avLst/>
          </a:prstGeom>
          <a:effectLst/>
        </p:spPr>
      </p:pic>
    </p:spTree>
    <p:extLst>
      <p:ext uri="{BB962C8B-B14F-4D97-AF65-F5344CB8AC3E}">
        <p14:creationId xmlns:p14="http://schemas.microsoft.com/office/powerpoint/2010/main" val="382757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09BB-BFEA-441E-90C9-33ADABF72AB8}"/>
              </a:ext>
            </a:extLst>
          </p:cNvPr>
          <p:cNvSpPr>
            <a:spLocks noGrp="1"/>
          </p:cNvSpPr>
          <p:nvPr>
            <p:ph type="title"/>
          </p:nvPr>
        </p:nvSpPr>
        <p:spPr>
          <a:xfrm>
            <a:off x="565985" y="1856470"/>
            <a:ext cx="5530015" cy="3822393"/>
          </a:xfrm>
        </p:spPr>
        <p:txBody>
          <a:bodyPr vert="horz" lIns="91440" tIns="45720" rIns="91440" bIns="45720" rtlCol="0" anchor="t">
            <a:normAutofit fontScale="90000"/>
          </a:bodyPr>
          <a:lstStyle/>
          <a:p>
            <a:r>
              <a:rPr kumimoji="0" lang="en-US" sz="1200" b="0" i="1" u="none" strike="noStrike" cap="none" spc="0" normalizeH="0" baseline="0" noProof="0" dirty="0">
                <a:ln>
                  <a:noFill/>
                </a:ln>
                <a:effectLst/>
                <a:uLnTx/>
                <a:uFillTx/>
                <a:latin typeface="+mj-lt"/>
              </a:rPr>
              <a:t>“</a:t>
            </a:r>
            <a:r>
              <a:rPr kumimoji="0" lang="en-US" sz="3100" b="0" i="1" u="none" strike="noStrike" cap="none" spc="0" normalizeH="0" baseline="0" noProof="0" dirty="0" err="1">
                <a:ln>
                  <a:noFill/>
                </a:ln>
                <a:effectLst/>
                <a:uLnTx/>
                <a:uFillTx/>
                <a:latin typeface="+mj-lt"/>
              </a:rPr>
              <a:t>Recognising</a:t>
            </a:r>
            <a:r>
              <a:rPr kumimoji="0" lang="en-US" sz="3100" b="0" i="1" u="none" strike="noStrike" cap="none" spc="0" normalizeH="0" baseline="0" noProof="0" dirty="0">
                <a:ln>
                  <a:noFill/>
                </a:ln>
                <a:effectLst/>
                <a:uLnTx/>
                <a:uFillTx/>
                <a:latin typeface="+mj-lt"/>
              </a:rPr>
              <a:t> and introducing the plan for palliation before the imminent arrival of the point of death. </a:t>
            </a:r>
            <a:br>
              <a:rPr kumimoji="0" lang="en-US" sz="3100" b="0" i="1" u="none" strike="noStrike" cap="none" spc="0" normalizeH="0" baseline="0" noProof="0" dirty="0">
                <a:ln>
                  <a:noFill/>
                </a:ln>
                <a:effectLst/>
                <a:uLnTx/>
                <a:uFillTx/>
                <a:latin typeface="+mj-lt"/>
              </a:rPr>
            </a:br>
            <a:br>
              <a:rPr kumimoji="0" lang="en-US" sz="3100" b="0" i="1" u="none" strike="noStrike" cap="none" spc="0" normalizeH="0" baseline="0" noProof="0" dirty="0">
                <a:ln>
                  <a:noFill/>
                </a:ln>
                <a:effectLst/>
                <a:uLnTx/>
                <a:uFillTx/>
                <a:latin typeface="+mj-lt"/>
              </a:rPr>
            </a:br>
            <a:r>
              <a:rPr kumimoji="0" lang="en-US" sz="3100" b="0" i="1" u="none" strike="noStrike" cap="none" spc="0" normalizeH="0" baseline="0" noProof="0" dirty="0">
                <a:ln>
                  <a:noFill/>
                </a:ln>
                <a:effectLst/>
                <a:uLnTx/>
                <a:uFillTx/>
                <a:latin typeface="+mj-lt"/>
              </a:rPr>
              <a:t>The bravery to discuss this early in the disease process while the person with dementia can contribute to the plan for their future journey” </a:t>
            </a:r>
            <a:br>
              <a:rPr kumimoji="0" lang="en-US" sz="3100" i="1" u="none" strike="noStrike" cap="none" spc="0" normalizeH="0" baseline="0" noProof="0" dirty="0">
                <a:ln>
                  <a:noFill/>
                </a:ln>
                <a:effectLst/>
                <a:uLnTx/>
                <a:uFillTx/>
                <a:latin typeface="+mj-lt"/>
              </a:rPr>
            </a:br>
            <a:br>
              <a:rPr kumimoji="0" lang="en-US" sz="2700" i="1" u="none" strike="noStrike" cap="none" spc="0" normalizeH="0" baseline="0" noProof="0" dirty="0">
                <a:ln>
                  <a:noFill/>
                </a:ln>
                <a:effectLst/>
                <a:uLnTx/>
                <a:uFillTx/>
                <a:latin typeface="+mj-lt"/>
              </a:rPr>
            </a:br>
            <a:br>
              <a:rPr kumimoji="0" lang="en-US" sz="2700" i="1" u="none" strike="noStrike" cap="none" spc="0" normalizeH="0" baseline="0" noProof="0" dirty="0">
                <a:ln>
                  <a:noFill/>
                </a:ln>
                <a:effectLst/>
                <a:uLnTx/>
                <a:uFillTx/>
                <a:latin typeface="+mj-lt"/>
              </a:rPr>
            </a:br>
            <a:br>
              <a:rPr kumimoji="0" lang="en-US" sz="2700" b="0" i="1" u="none" strike="noStrike" cap="none" spc="0" normalizeH="0" baseline="0" noProof="0" dirty="0">
                <a:ln>
                  <a:noFill/>
                </a:ln>
                <a:effectLst/>
                <a:uLnTx/>
                <a:uFillTx/>
                <a:latin typeface="+mj-lt"/>
              </a:rPr>
            </a:br>
            <a:r>
              <a:rPr kumimoji="0" lang="en-US" sz="2700" b="0" i="1" u="none" strike="noStrike" cap="none" spc="0" normalizeH="0" baseline="0" noProof="0" dirty="0">
                <a:ln>
                  <a:noFill/>
                </a:ln>
                <a:effectLst/>
                <a:uLnTx/>
                <a:uFillTx/>
                <a:latin typeface="+mj-lt"/>
              </a:rPr>
              <a:t>(MOOC Participant)</a:t>
            </a:r>
            <a:endParaRPr lang="en-US" sz="1200" dirty="0">
              <a:latin typeface="+mj-lt"/>
            </a:endParaRPr>
          </a:p>
        </p:txBody>
      </p:sp>
      <p:sp>
        <p:nvSpPr>
          <p:cNvPr id="6" name="Slide Number Placeholder 4">
            <a:extLst>
              <a:ext uri="{FF2B5EF4-FFF2-40B4-BE49-F238E27FC236}">
                <a16:creationId xmlns:a16="http://schemas.microsoft.com/office/drawing/2014/main" id="{A32376DF-A02F-4A57-969B-4BE10B33A8DC}"/>
              </a:ext>
            </a:extLst>
          </p:cNvPr>
          <p:cNvSpPr>
            <a:spLocks noGrp="1"/>
          </p:cNvSpPr>
          <p:nvPr>
            <p:ph type="sldNum" sz="quarter" idx="4"/>
          </p:nvPr>
        </p:nvSpPr>
        <p:spPr>
          <a:xfrm>
            <a:off x="804672" y="603504"/>
            <a:ext cx="548640" cy="548640"/>
          </a:xfrm>
          <a:prstGeom prst="ellipse">
            <a:avLst/>
          </a:prstGeom>
          <a:solidFill>
            <a:srgbClr val="7F7F7F"/>
          </a:solidFill>
        </p:spPr>
        <p:txBody>
          <a:bodyPr vert="horz" lIns="91440" tIns="45720" rIns="91440" bIns="45720" rtlCol="0" anchor="ctr">
            <a:normAutofit/>
          </a:bodyPr>
          <a:lstStyle/>
          <a:p>
            <a:pPr algn="ctr">
              <a:lnSpc>
                <a:spcPct val="90000"/>
              </a:lnSpc>
              <a:spcAft>
                <a:spcPts val="600"/>
              </a:spcAft>
              <a:defRPr/>
            </a:pPr>
            <a:r>
              <a:rPr lang="en-US" sz="500" b="0" i="0" dirty="0">
                <a:solidFill>
                  <a:srgbClr val="FFFFFF"/>
                </a:solidFill>
                <a:latin typeface="Calibri" panose="020F0502020204030204"/>
              </a:rPr>
              <a:t>&gt; utas.edu.au/</a:t>
            </a:r>
            <a:r>
              <a:rPr lang="en-US" sz="500" b="0" i="0" dirty="0" err="1">
                <a:solidFill>
                  <a:srgbClr val="FFFFFF"/>
                </a:solidFill>
                <a:latin typeface="Calibri" panose="020F0502020204030204"/>
              </a:rPr>
              <a:t>wickig</a:t>
            </a:r>
            <a:r>
              <a:rPr lang="en-US" sz="500" b="0" i="0" dirty="0">
                <a:solidFill>
                  <a:srgbClr val="FFFFFF"/>
                </a:solidFill>
                <a:latin typeface="Calibri" panose="020F0502020204030204"/>
              </a:rPr>
              <a:t> </a:t>
            </a:r>
          </a:p>
        </p:txBody>
      </p:sp>
      <p:sp>
        <p:nvSpPr>
          <p:cNvPr id="42" name="Freeform: Shape 4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479FB9B-E3B9-4EF5-854D-89DE880C1298}"/>
              </a:ext>
            </a:extLst>
          </p:cNvPr>
          <p:cNvPicPr>
            <a:picLocks noChangeAspect="1"/>
          </p:cNvPicPr>
          <p:nvPr/>
        </p:nvPicPr>
        <p:blipFill rotWithShape="1">
          <a:blip r:embed="rId3"/>
          <a:srcRect l="22970" r="11785"/>
          <a:stretch/>
        </p:blipFill>
        <p:spPr>
          <a:xfrm>
            <a:off x="6448582" y="982133"/>
            <a:ext cx="5743417" cy="5875869"/>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274838355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02FB913186524F9FF51593735DD500" ma:contentTypeVersion="11" ma:contentTypeDescription="Create a new document." ma:contentTypeScope="" ma:versionID="48c8145fbb074546ca1908f634a8138c">
  <xsd:schema xmlns:xsd="http://www.w3.org/2001/XMLSchema" xmlns:xs="http://www.w3.org/2001/XMLSchema" xmlns:p="http://schemas.microsoft.com/office/2006/metadata/properties" xmlns:ns2="1d8a4107-28c9-4ab4-bdc0-9ad87822d1dd" xmlns:ns3="32582ef2-a9cf-48d1-a35e-20f5c3a46361" targetNamespace="http://schemas.microsoft.com/office/2006/metadata/properties" ma:root="true" ma:fieldsID="1281cd3aa241dd58356400f07eaf8cf9" ns2:_="" ns3:_="">
    <xsd:import namespace="1d8a4107-28c9-4ab4-bdc0-9ad87822d1dd"/>
    <xsd:import namespace="32582ef2-a9cf-48d1-a35e-20f5c3a463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8a4107-28c9-4ab4-bdc0-9ad87822d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582ef2-a9cf-48d1-a35e-20f5c3a4636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ADA52F-7579-4799-89AF-C2F5197FA5BF}">
  <ds:schemaRefs>
    <ds:schemaRef ds:uri="http://schemas.microsoft.com/sharepoint/v3/contenttype/forms"/>
  </ds:schemaRefs>
</ds:datastoreItem>
</file>

<file path=customXml/itemProps2.xml><?xml version="1.0" encoding="utf-8"?>
<ds:datastoreItem xmlns:ds="http://schemas.openxmlformats.org/officeDocument/2006/customXml" ds:itemID="{C5F6E827-7552-4F57-B9C0-ED4EC603A3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8a4107-28c9-4ab4-bdc0-9ad87822d1dd"/>
    <ds:schemaRef ds:uri="32582ef2-a9cf-48d1-a35e-20f5c3a463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067600-9434-4414-BD2D-877DA67A31B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480</TotalTime>
  <Words>3757</Words>
  <Application>Microsoft Office PowerPoint</Application>
  <PresentationFormat>Widescreen</PresentationFormat>
  <Paragraphs>327</Paragraphs>
  <Slides>20</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Arial</vt:lpstr>
      <vt:lpstr>Calibri</vt:lpstr>
      <vt:lpstr>Calibri Light</vt:lpstr>
      <vt:lpstr>FilsonPro Book</vt:lpstr>
      <vt:lpstr>Open Sans</vt:lpstr>
      <vt:lpstr>Rockwell</vt:lpstr>
      <vt:lpstr>TimesNewRomanPS-ItalicMT</vt:lpstr>
      <vt:lpstr>TimesNewRomanPSMT</vt:lpstr>
      <vt:lpstr>Trebuchet MS</vt:lpstr>
      <vt:lpstr>Wingdings</vt:lpstr>
      <vt:lpstr>Office Theme</vt:lpstr>
      <vt:lpstr>Trajectory of Dementia – End of Life Care</vt:lpstr>
      <vt:lpstr>PowerPoint Presentation</vt:lpstr>
      <vt:lpstr>PowerPoint Presentation</vt:lpstr>
      <vt:lpstr>Diagnostic Assessment Tools</vt:lpstr>
      <vt:lpstr>Guidelines</vt:lpstr>
      <vt:lpstr>7 Stages of Dementia –  Global Deterioration Scale (GDS)</vt:lpstr>
      <vt:lpstr>7 Stages of Dementia – Global Deterioration Scale (GDS)</vt:lpstr>
      <vt:lpstr>Advanced Dementia  (Stage 7)</vt:lpstr>
      <vt:lpstr>“Recognising and introducing the plan for palliation before the imminent arrival of the point of death.   The bravery to discuss this early in the disease process while the person with dementia can contribute to the plan for their future journey”     (MOOC Participant)</vt:lpstr>
      <vt:lpstr>A Palliative Approach to Dementia Care</vt:lpstr>
      <vt:lpstr>Challenges for Managing Advanced Dementia</vt:lpstr>
      <vt:lpstr>PowerPoint Presentation</vt:lpstr>
      <vt:lpstr>Talking about Dementia and End of Life Care</vt:lpstr>
      <vt:lpstr>Formal vs Informal Approach</vt:lpstr>
      <vt:lpstr>Case Study</vt:lpstr>
      <vt:lpstr>To hospitalise or not to hospitalise</vt:lpstr>
      <vt:lpstr>Risk Associated with Hospitalisation</vt:lpstr>
      <vt:lpstr>PowerPoint Presentation</vt:lpstr>
      <vt:lpstr>Goals of Care – Comfort Care</vt:lpstr>
      <vt:lpstr>Reflective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Trajectory of Dementia – End of Life Care</dc:title>
  <dc:creator>Melissa Abela</dc:creator>
  <cp:lastModifiedBy>Sara Karacsony</cp:lastModifiedBy>
  <cp:revision>37</cp:revision>
  <dcterms:created xsi:type="dcterms:W3CDTF">2021-03-21T05:39:49Z</dcterms:created>
  <dcterms:modified xsi:type="dcterms:W3CDTF">2021-04-19T07:37:26Z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0x0101000F02FB913186524F9FF51593735DD500</vt:lpwstr>
  </property>
</Properties>
</file>